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304" r:id="rId3"/>
    <p:sldId id="258" r:id="rId4"/>
    <p:sldId id="259" r:id="rId5"/>
    <p:sldId id="260" r:id="rId6"/>
    <p:sldId id="264" r:id="rId7"/>
    <p:sldId id="305" r:id="rId8"/>
    <p:sldId id="306"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8" r:id="rId40"/>
    <p:sldId id="296" r:id="rId41"/>
    <p:sldId id="297" r:id="rId42"/>
    <p:sldId id="299" r:id="rId43"/>
    <p:sldId id="300" r:id="rId44"/>
    <p:sldId id="301" r:id="rId45"/>
    <p:sldId id="302" r:id="rId46"/>
    <p:sldId id="307" r:id="rId47"/>
    <p:sldId id="261"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4660"/>
  </p:normalViewPr>
  <p:slideViewPr>
    <p:cSldViewPr snapToGrid="0">
      <p:cViewPr varScale="1">
        <p:scale>
          <a:sx n="86" d="100"/>
          <a:sy n="86" d="100"/>
        </p:scale>
        <p:origin x="6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576D1D-CE18-4AF4-A768-2CB763CBC360}"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20098BD2-1515-4C38-B0D5-8E2C817139D7}">
      <dgm:prSet/>
      <dgm:spPr/>
      <dgm:t>
        <a:bodyPr/>
        <a:lstStyle/>
        <a:p>
          <a:r>
            <a:rPr lang="en-IN" dirty="0"/>
            <a:t>ANKIT                                       CE21BTECH11057</a:t>
          </a:r>
          <a:endParaRPr lang="en-US" dirty="0"/>
        </a:p>
      </dgm:t>
    </dgm:pt>
    <dgm:pt modelId="{0711CAE0-9E90-45D5-8580-6C367E43E911}" type="parTrans" cxnId="{4A02C0FF-8728-4C12-8344-B10931887D77}">
      <dgm:prSet/>
      <dgm:spPr/>
      <dgm:t>
        <a:bodyPr/>
        <a:lstStyle/>
        <a:p>
          <a:endParaRPr lang="en-US"/>
        </a:p>
      </dgm:t>
    </dgm:pt>
    <dgm:pt modelId="{04DE751D-8CEE-43A3-A11F-C91DA48371A7}" type="sibTrans" cxnId="{4A02C0FF-8728-4C12-8344-B10931887D77}">
      <dgm:prSet/>
      <dgm:spPr/>
      <dgm:t>
        <a:bodyPr/>
        <a:lstStyle/>
        <a:p>
          <a:endParaRPr lang="en-US"/>
        </a:p>
      </dgm:t>
    </dgm:pt>
    <dgm:pt modelId="{0C94B669-47DB-4BE0-81BD-AFC1EDAC580C}">
      <dgm:prSet/>
      <dgm:spPr/>
      <dgm:t>
        <a:bodyPr/>
        <a:lstStyle/>
        <a:p>
          <a:r>
            <a:rPr lang="en-IN"/>
            <a:t>REVANTH KUMAR               CE21BTECH11036</a:t>
          </a:r>
          <a:endParaRPr lang="en-US"/>
        </a:p>
      </dgm:t>
    </dgm:pt>
    <dgm:pt modelId="{79C2E428-61B9-4848-929F-C46C9A1C7416}" type="parTrans" cxnId="{484EF944-FDAD-45A6-AF7E-B5068358D501}">
      <dgm:prSet/>
      <dgm:spPr/>
      <dgm:t>
        <a:bodyPr/>
        <a:lstStyle/>
        <a:p>
          <a:endParaRPr lang="en-US"/>
        </a:p>
      </dgm:t>
    </dgm:pt>
    <dgm:pt modelId="{8D821E35-3055-4B63-9B5E-AC98903878D9}" type="sibTrans" cxnId="{484EF944-FDAD-45A6-AF7E-B5068358D501}">
      <dgm:prSet/>
      <dgm:spPr/>
      <dgm:t>
        <a:bodyPr/>
        <a:lstStyle/>
        <a:p>
          <a:endParaRPr lang="en-US"/>
        </a:p>
      </dgm:t>
    </dgm:pt>
    <dgm:pt modelId="{F0D66E5B-98B9-4156-A504-43AB8462FB3A}">
      <dgm:prSet/>
      <dgm:spPr/>
      <dgm:t>
        <a:bodyPr/>
        <a:lstStyle/>
        <a:p>
          <a:r>
            <a:rPr lang="en-IN" dirty="0"/>
            <a:t>PUSHPENDRA BAIRWA   CE21BTECH11033</a:t>
          </a:r>
          <a:endParaRPr lang="en-US" dirty="0"/>
        </a:p>
      </dgm:t>
    </dgm:pt>
    <dgm:pt modelId="{0FF644B8-BA7F-4D56-BF57-E0AE66866DCC}" type="parTrans" cxnId="{E3869EAD-800C-42A5-8D41-75869E9C6904}">
      <dgm:prSet/>
      <dgm:spPr/>
      <dgm:t>
        <a:bodyPr/>
        <a:lstStyle/>
        <a:p>
          <a:endParaRPr lang="en-US"/>
        </a:p>
      </dgm:t>
    </dgm:pt>
    <dgm:pt modelId="{6653ECD6-6297-4F48-B383-13DB6405A25F}" type="sibTrans" cxnId="{E3869EAD-800C-42A5-8D41-75869E9C6904}">
      <dgm:prSet/>
      <dgm:spPr/>
      <dgm:t>
        <a:bodyPr/>
        <a:lstStyle/>
        <a:p>
          <a:endParaRPr lang="en-US"/>
        </a:p>
      </dgm:t>
    </dgm:pt>
    <dgm:pt modelId="{1095B677-675A-4812-9D63-5EB9AA5FF4A7}" type="pres">
      <dgm:prSet presAssocID="{63576D1D-CE18-4AF4-A768-2CB763CBC360}" presName="linear" presStyleCnt="0">
        <dgm:presLayoutVars>
          <dgm:animLvl val="lvl"/>
          <dgm:resizeHandles val="exact"/>
        </dgm:presLayoutVars>
      </dgm:prSet>
      <dgm:spPr/>
    </dgm:pt>
    <dgm:pt modelId="{197740E9-8433-4CB6-9990-EC398F832ECB}" type="pres">
      <dgm:prSet presAssocID="{20098BD2-1515-4C38-B0D5-8E2C817139D7}" presName="parentText" presStyleLbl="node1" presStyleIdx="0" presStyleCnt="3">
        <dgm:presLayoutVars>
          <dgm:chMax val="0"/>
          <dgm:bulletEnabled val="1"/>
        </dgm:presLayoutVars>
      </dgm:prSet>
      <dgm:spPr/>
    </dgm:pt>
    <dgm:pt modelId="{A5DB1B95-C025-4EC0-9E99-22EF4D1097EB}" type="pres">
      <dgm:prSet presAssocID="{04DE751D-8CEE-43A3-A11F-C91DA48371A7}" presName="spacer" presStyleCnt="0"/>
      <dgm:spPr/>
    </dgm:pt>
    <dgm:pt modelId="{C3080D80-F429-4C1F-AD4D-20078FC030F1}" type="pres">
      <dgm:prSet presAssocID="{0C94B669-47DB-4BE0-81BD-AFC1EDAC580C}" presName="parentText" presStyleLbl="node1" presStyleIdx="1" presStyleCnt="3">
        <dgm:presLayoutVars>
          <dgm:chMax val="0"/>
          <dgm:bulletEnabled val="1"/>
        </dgm:presLayoutVars>
      </dgm:prSet>
      <dgm:spPr/>
    </dgm:pt>
    <dgm:pt modelId="{8EBF4CC5-F6D9-4A35-B73F-4193325EC63D}" type="pres">
      <dgm:prSet presAssocID="{8D821E35-3055-4B63-9B5E-AC98903878D9}" presName="spacer" presStyleCnt="0"/>
      <dgm:spPr/>
    </dgm:pt>
    <dgm:pt modelId="{BD1D9EE6-9B48-41C2-B769-BA8DFCA81663}" type="pres">
      <dgm:prSet presAssocID="{F0D66E5B-98B9-4156-A504-43AB8462FB3A}" presName="parentText" presStyleLbl="node1" presStyleIdx="2" presStyleCnt="3">
        <dgm:presLayoutVars>
          <dgm:chMax val="0"/>
          <dgm:bulletEnabled val="1"/>
        </dgm:presLayoutVars>
      </dgm:prSet>
      <dgm:spPr/>
    </dgm:pt>
  </dgm:ptLst>
  <dgm:cxnLst>
    <dgm:cxn modelId="{484EF944-FDAD-45A6-AF7E-B5068358D501}" srcId="{63576D1D-CE18-4AF4-A768-2CB763CBC360}" destId="{0C94B669-47DB-4BE0-81BD-AFC1EDAC580C}" srcOrd="1" destOrd="0" parTransId="{79C2E428-61B9-4848-929F-C46C9A1C7416}" sibTransId="{8D821E35-3055-4B63-9B5E-AC98903878D9}"/>
    <dgm:cxn modelId="{C5E62869-C115-4DD3-B0D8-94180608770B}" type="presOf" srcId="{63576D1D-CE18-4AF4-A768-2CB763CBC360}" destId="{1095B677-675A-4812-9D63-5EB9AA5FF4A7}" srcOrd="0" destOrd="0" presId="urn:microsoft.com/office/officeart/2005/8/layout/vList2"/>
    <dgm:cxn modelId="{F016674B-01EF-4400-98EA-C06BE6C49589}" type="presOf" srcId="{0C94B669-47DB-4BE0-81BD-AFC1EDAC580C}" destId="{C3080D80-F429-4C1F-AD4D-20078FC030F1}" srcOrd="0" destOrd="0" presId="urn:microsoft.com/office/officeart/2005/8/layout/vList2"/>
    <dgm:cxn modelId="{E3869EAD-800C-42A5-8D41-75869E9C6904}" srcId="{63576D1D-CE18-4AF4-A768-2CB763CBC360}" destId="{F0D66E5B-98B9-4156-A504-43AB8462FB3A}" srcOrd="2" destOrd="0" parTransId="{0FF644B8-BA7F-4D56-BF57-E0AE66866DCC}" sibTransId="{6653ECD6-6297-4F48-B383-13DB6405A25F}"/>
    <dgm:cxn modelId="{C03140D7-183E-41BA-87D5-EB2BD3D8EA27}" type="presOf" srcId="{20098BD2-1515-4C38-B0D5-8E2C817139D7}" destId="{197740E9-8433-4CB6-9990-EC398F832ECB}" srcOrd="0" destOrd="0" presId="urn:microsoft.com/office/officeart/2005/8/layout/vList2"/>
    <dgm:cxn modelId="{848A25DF-BFC4-4183-8948-B9A89C7B95E9}" type="presOf" srcId="{F0D66E5B-98B9-4156-A504-43AB8462FB3A}" destId="{BD1D9EE6-9B48-41C2-B769-BA8DFCA81663}" srcOrd="0" destOrd="0" presId="urn:microsoft.com/office/officeart/2005/8/layout/vList2"/>
    <dgm:cxn modelId="{4A02C0FF-8728-4C12-8344-B10931887D77}" srcId="{63576D1D-CE18-4AF4-A768-2CB763CBC360}" destId="{20098BD2-1515-4C38-B0D5-8E2C817139D7}" srcOrd="0" destOrd="0" parTransId="{0711CAE0-9E90-45D5-8580-6C367E43E911}" sibTransId="{04DE751D-8CEE-43A3-A11F-C91DA48371A7}"/>
    <dgm:cxn modelId="{DCA33C40-0F6F-4848-B528-02FCF9E0C506}" type="presParOf" srcId="{1095B677-675A-4812-9D63-5EB9AA5FF4A7}" destId="{197740E9-8433-4CB6-9990-EC398F832ECB}" srcOrd="0" destOrd="0" presId="urn:microsoft.com/office/officeart/2005/8/layout/vList2"/>
    <dgm:cxn modelId="{F4D08AA4-134B-4A4F-9BC1-ACB919AA3BE2}" type="presParOf" srcId="{1095B677-675A-4812-9D63-5EB9AA5FF4A7}" destId="{A5DB1B95-C025-4EC0-9E99-22EF4D1097EB}" srcOrd="1" destOrd="0" presId="urn:microsoft.com/office/officeart/2005/8/layout/vList2"/>
    <dgm:cxn modelId="{9D3AE2DB-AC55-4B38-A45D-25FDD98EB771}" type="presParOf" srcId="{1095B677-675A-4812-9D63-5EB9AA5FF4A7}" destId="{C3080D80-F429-4C1F-AD4D-20078FC030F1}" srcOrd="2" destOrd="0" presId="urn:microsoft.com/office/officeart/2005/8/layout/vList2"/>
    <dgm:cxn modelId="{13156911-D790-437F-AD43-0AAFFE8E120D}" type="presParOf" srcId="{1095B677-675A-4812-9D63-5EB9AA5FF4A7}" destId="{8EBF4CC5-F6D9-4A35-B73F-4193325EC63D}" srcOrd="3" destOrd="0" presId="urn:microsoft.com/office/officeart/2005/8/layout/vList2"/>
    <dgm:cxn modelId="{2612426B-3033-45B4-824F-C38F38289759}" type="presParOf" srcId="{1095B677-675A-4812-9D63-5EB9AA5FF4A7}" destId="{BD1D9EE6-9B48-41C2-B769-BA8DFCA8166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740E9-8433-4CB6-9990-EC398F832ECB}">
      <dsp:nvSpPr>
        <dsp:cNvPr id="0" name=""/>
        <dsp:cNvSpPr/>
      </dsp:nvSpPr>
      <dsp:spPr>
        <a:xfrm>
          <a:off x="0" y="37309"/>
          <a:ext cx="6666833" cy="17105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dirty="0"/>
            <a:t>ANKIT                                       CE21BTECH11057</a:t>
          </a:r>
          <a:endParaRPr lang="en-US" sz="4300" kern="1200" dirty="0"/>
        </a:p>
      </dsp:txBody>
      <dsp:txXfrm>
        <a:off x="83502" y="120811"/>
        <a:ext cx="6499829" cy="1543536"/>
      </dsp:txXfrm>
    </dsp:sp>
    <dsp:sp modelId="{C3080D80-F429-4C1F-AD4D-20078FC030F1}">
      <dsp:nvSpPr>
        <dsp:cNvPr id="0" name=""/>
        <dsp:cNvSpPr/>
      </dsp:nvSpPr>
      <dsp:spPr>
        <a:xfrm>
          <a:off x="0" y="1871689"/>
          <a:ext cx="6666833" cy="1710540"/>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a:t>REVANTH KUMAR               CE21BTECH11036</a:t>
          </a:r>
          <a:endParaRPr lang="en-US" sz="4300" kern="1200"/>
        </a:p>
      </dsp:txBody>
      <dsp:txXfrm>
        <a:off x="83502" y="1955191"/>
        <a:ext cx="6499829" cy="1543536"/>
      </dsp:txXfrm>
    </dsp:sp>
    <dsp:sp modelId="{BD1D9EE6-9B48-41C2-B769-BA8DFCA81663}">
      <dsp:nvSpPr>
        <dsp:cNvPr id="0" name=""/>
        <dsp:cNvSpPr/>
      </dsp:nvSpPr>
      <dsp:spPr>
        <a:xfrm>
          <a:off x="0" y="3706069"/>
          <a:ext cx="6666833" cy="171054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dirty="0"/>
            <a:t>PUSHPENDRA BAIRWA   CE21BTECH11033</a:t>
          </a:r>
          <a:endParaRPr lang="en-US" sz="4300" kern="1200" dirty="0"/>
        </a:p>
      </dsp:txBody>
      <dsp:txXfrm>
        <a:off x="83502" y="3789571"/>
        <a:ext cx="6499829" cy="15435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3CFD7-5A75-4133-99F8-611058004A74}" type="datetimeFigureOut">
              <a:rPr lang="en-IN" smtClean="0"/>
              <a:t>01-05-2024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BDA3C-E148-4890-A84C-8C8F7F4C313B}" type="slidenum">
              <a:rPr lang="en-IN" smtClean="0"/>
              <a:t>‹#›</a:t>
            </a:fld>
            <a:endParaRPr lang="en-IN"/>
          </a:p>
        </p:txBody>
      </p:sp>
    </p:spTree>
    <p:extLst>
      <p:ext uri="{BB962C8B-B14F-4D97-AF65-F5344CB8AC3E}">
        <p14:creationId xmlns:p14="http://schemas.microsoft.com/office/powerpoint/2010/main" val="1924577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ACD0-5BAC-4FC8-1037-D1B01C74E5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A25F571-A551-B3D4-0523-A33B044BE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E56FFCA-6131-0397-6156-0DBA27A0CBC7}"/>
              </a:ext>
            </a:extLst>
          </p:cNvPr>
          <p:cNvSpPr>
            <a:spLocks noGrp="1"/>
          </p:cNvSpPr>
          <p:nvPr>
            <p:ph type="dt" sz="half" idx="10"/>
          </p:nvPr>
        </p:nvSpPr>
        <p:spPr/>
        <p:txBody>
          <a:bodyPr/>
          <a:lstStyle/>
          <a:p>
            <a:fld id="{F6BF2A59-1BF0-462C-9D64-3E594F369047}" type="datetime1">
              <a:rPr lang="en-IN" smtClean="0"/>
              <a:t>01-05-2024</a:t>
            </a:fld>
            <a:endParaRPr lang="en-IN"/>
          </a:p>
        </p:txBody>
      </p:sp>
      <p:sp>
        <p:nvSpPr>
          <p:cNvPr id="5" name="Footer Placeholder 4">
            <a:extLst>
              <a:ext uri="{FF2B5EF4-FFF2-40B4-BE49-F238E27FC236}">
                <a16:creationId xmlns:a16="http://schemas.microsoft.com/office/drawing/2014/main" id="{A0F7DFCC-8CA0-900D-520E-A664156C04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5087DE-0705-AD2A-5860-09D4B3DA9E1D}"/>
              </a:ext>
            </a:extLst>
          </p:cNvPr>
          <p:cNvSpPr>
            <a:spLocks noGrp="1"/>
          </p:cNvSpPr>
          <p:nvPr>
            <p:ph type="sldNum" sz="quarter" idx="12"/>
          </p:nvPr>
        </p:nvSpPr>
        <p:spPr/>
        <p:txBody>
          <a:bodyPr/>
          <a:lstStyle/>
          <a:p>
            <a:fld id="{48D382CB-472B-4402-8D3C-93FBB5C1B1AC}" type="slidenum">
              <a:rPr lang="en-IN" smtClean="0"/>
              <a:t>‹#›</a:t>
            </a:fld>
            <a:endParaRPr lang="en-IN"/>
          </a:p>
        </p:txBody>
      </p:sp>
    </p:spTree>
    <p:extLst>
      <p:ext uri="{BB962C8B-B14F-4D97-AF65-F5344CB8AC3E}">
        <p14:creationId xmlns:p14="http://schemas.microsoft.com/office/powerpoint/2010/main" val="2894024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3F545-B581-5BF3-ABED-9E826B5E7B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A66A94-80BD-2840-0FF5-885EC74C98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A91332-6A81-8DF6-43B8-B580D458F6B4}"/>
              </a:ext>
            </a:extLst>
          </p:cNvPr>
          <p:cNvSpPr>
            <a:spLocks noGrp="1"/>
          </p:cNvSpPr>
          <p:nvPr>
            <p:ph type="dt" sz="half" idx="10"/>
          </p:nvPr>
        </p:nvSpPr>
        <p:spPr/>
        <p:txBody>
          <a:bodyPr/>
          <a:lstStyle/>
          <a:p>
            <a:fld id="{FA1173D4-1FD1-4E47-B130-3CEEDFC95FB6}" type="datetime1">
              <a:rPr lang="en-IN" smtClean="0"/>
              <a:t>01-05-2024</a:t>
            </a:fld>
            <a:endParaRPr lang="en-IN"/>
          </a:p>
        </p:txBody>
      </p:sp>
      <p:sp>
        <p:nvSpPr>
          <p:cNvPr id="5" name="Footer Placeholder 4">
            <a:extLst>
              <a:ext uri="{FF2B5EF4-FFF2-40B4-BE49-F238E27FC236}">
                <a16:creationId xmlns:a16="http://schemas.microsoft.com/office/drawing/2014/main" id="{8E459041-45BC-7842-100A-29C0B68C1F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663392-5CAA-DAC3-84CF-06DBB6D5E191}"/>
              </a:ext>
            </a:extLst>
          </p:cNvPr>
          <p:cNvSpPr>
            <a:spLocks noGrp="1"/>
          </p:cNvSpPr>
          <p:nvPr>
            <p:ph type="sldNum" sz="quarter" idx="12"/>
          </p:nvPr>
        </p:nvSpPr>
        <p:spPr/>
        <p:txBody>
          <a:bodyPr/>
          <a:lstStyle/>
          <a:p>
            <a:fld id="{48D382CB-472B-4402-8D3C-93FBB5C1B1AC}" type="slidenum">
              <a:rPr lang="en-IN" smtClean="0"/>
              <a:t>‹#›</a:t>
            </a:fld>
            <a:endParaRPr lang="en-IN"/>
          </a:p>
        </p:txBody>
      </p:sp>
    </p:spTree>
    <p:extLst>
      <p:ext uri="{BB962C8B-B14F-4D97-AF65-F5344CB8AC3E}">
        <p14:creationId xmlns:p14="http://schemas.microsoft.com/office/powerpoint/2010/main" val="375349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FBF502-FC3B-7685-BC40-B9B4CC6319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C70940-A6A4-D450-C669-7008533888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98534E-A86A-70DA-2E23-3E705BA5B04E}"/>
              </a:ext>
            </a:extLst>
          </p:cNvPr>
          <p:cNvSpPr>
            <a:spLocks noGrp="1"/>
          </p:cNvSpPr>
          <p:nvPr>
            <p:ph type="dt" sz="half" idx="10"/>
          </p:nvPr>
        </p:nvSpPr>
        <p:spPr/>
        <p:txBody>
          <a:bodyPr/>
          <a:lstStyle/>
          <a:p>
            <a:fld id="{4C0BABF1-F2E4-4897-87BA-52E04E61757B}" type="datetime1">
              <a:rPr lang="en-IN" smtClean="0"/>
              <a:t>01-05-2024</a:t>
            </a:fld>
            <a:endParaRPr lang="en-IN"/>
          </a:p>
        </p:txBody>
      </p:sp>
      <p:sp>
        <p:nvSpPr>
          <p:cNvPr id="5" name="Footer Placeholder 4">
            <a:extLst>
              <a:ext uri="{FF2B5EF4-FFF2-40B4-BE49-F238E27FC236}">
                <a16:creationId xmlns:a16="http://schemas.microsoft.com/office/drawing/2014/main" id="{5DBC30E9-675D-5993-D983-0D2D616DE9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33AAB4-5933-D68D-7B10-C0358A0911F9}"/>
              </a:ext>
            </a:extLst>
          </p:cNvPr>
          <p:cNvSpPr>
            <a:spLocks noGrp="1"/>
          </p:cNvSpPr>
          <p:nvPr>
            <p:ph type="sldNum" sz="quarter" idx="12"/>
          </p:nvPr>
        </p:nvSpPr>
        <p:spPr/>
        <p:txBody>
          <a:bodyPr/>
          <a:lstStyle/>
          <a:p>
            <a:fld id="{48D382CB-472B-4402-8D3C-93FBB5C1B1AC}" type="slidenum">
              <a:rPr lang="en-IN" smtClean="0"/>
              <a:t>‹#›</a:t>
            </a:fld>
            <a:endParaRPr lang="en-IN"/>
          </a:p>
        </p:txBody>
      </p:sp>
    </p:spTree>
    <p:extLst>
      <p:ext uri="{BB962C8B-B14F-4D97-AF65-F5344CB8AC3E}">
        <p14:creationId xmlns:p14="http://schemas.microsoft.com/office/powerpoint/2010/main" val="3826194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5786-15F3-E985-39DF-33BC20CDEB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57EE0A-17FA-04CE-2EA2-2A98F4CD8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EA1040-8BE2-1219-5DC3-0EF6AB61CE40}"/>
              </a:ext>
            </a:extLst>
          </p:cNvPr>
          <p:cNvSpPr>
            <a:spLocks noGrp="1"/>
          </p:cNvSpPr>
          <p:nvPr>
            <p:ph type="dt" sz="half" idx="10"/>
          </p:nvPr>
        </p:nvSpPr>
        <p:spPr/>
        <p:txBody>
          <a:bodyPr/>
          <a:lstStyle/>
          <a:p>
            <a:fld id="{CD189BD1-B321-426F-BFE4-D440FBFD1849}" type="datetime1">
              <a:rPr lang="en-IN" smtClean="0"/>
              <a:t>01-05-2024</a:t>
            </a:fld>
            <a:endParaRPr lang="en-IN"/>
          </a:p>
        </p:txBody>
      </p:sp>
      <p:sp>
        <p:nvSpPr>
          <p:cNvPr id="5" name="Footer Placeholder 4">
            <a:extLst>
              <a:ext uri="{FF2B5EF4-FFF2-40B4-BE49-F238E27FC236}">
                <a16:creationId xmlns:a16="http://schemas.microsoft.com/office/drawing/2014/main" id="{59BE04AB-A876-DAE7-133C-4204EC396D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ECA0BF-BE05-7F18-8D40-B0B6A17D3FB6}"/>
              </a:ext>
            </a:extLst>
          </p:cNvPr>
          <p:cNvSpPr>
            <a:spLocks noGrp="1"/>
          </p:cNvSpPr>
          <p:nvPr>
            <p:ph type="sldNum" sz="quarter" idx="12"/>
          </p:nvPr>
        </p:nvSpPr>
        <p:spPr/>
        <p:txBody>
          <a:bodyPr/>
          <a:lstStyle/>
          <a:p>
            <a:fld id="{48D382CB-472B-4402-8D3C-93FBB5C1B1AC}" type="slidenum">
              <a:rPr lang="en-IN" smtClean="0"/>
              <a:t>‹#›</a:t>
            </a:fld>
            <a:endParaRPr lang="en-IN"/>
          </a:p>
        </p:txBody>
      </p:sp>
    </p:spTree>
    <p:extLst>
      <p:ext uri="{BB962C8B-B14F-4D97-AF65-F5344CB8AC3E}">
        <p14:creationId xmlns:p14="http://schemas.microsoft.com/office/powerpoint/2010/main" val="2019028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1735B-8536-70DA-DA0F-623C2E8386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83BD05-23D3-0B57-AA91-88DF94CADC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6BD02C-757E-C912-4D4E-EEAB21AEFA5A}"/>
              </a:ext>
            </a:extLst>
          </p:cNvPr>
          <p:cNvSpPr>
            <a:spLocks noGrp="1"/>
          </p:cNvSpPr>
          <p:nvPr>
            <p:ph type="dt" sz="half" idx="10"/>
          </p:nvPr>
        </p:nvSpPr>
        <p:spPr/>
        <p:txBody>
          <a:bodyPr/>
          <a:lstStyle/>
          <a:p>
            <a:fld id="{A13B58FD-4E53-4FD1-AAB8-6D25759D464D}" type="datetime1">
              <a:rPr lang="en-IN" smtClean="0"/>
              <a:t>01-05-2024</a:t>
            </a:fld>
            <a:endParaRPr lang="en-IN"/>
          </a:p>
        </p:txBody>
      </p:sp>
      <p:sp>
        <p:nvSpPr>
          <p:cNvPr id="5" name="Footer Placeholder 4">
            <a:extLst>
              <a:ext uri="{FF2B5EF4-FFF2-40B4-BE49-F238E27FC236}">
                <a16:creationId xmlns:a16="http://schemas.microsoft.com/office/drawing/2014/main" id="{A92461CF-E659-2E38-AD92-74A70EB887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592748-3490-862D-D942-A2635166FBBE}"/>
              </a:ext>
            </a:extLst>
          </p:cNvPr>
          <p:cNvSpPr>
            <a:spLocks noGrp="1"/>
          </p:cNvSpPr>
          <p:nvPr>
            <p:ph type="sldNum" sz="quarter" idx="12"/>
          </p:nvPr>
        </p:nvSpPr>
        <p:spPr/>
        <p:txBody>
          <a:bodyPr/>
          <a:lstStyle/>
          <a:p>
            <a:fld id="{48D382CB-472B-4402-8D3C-93FBB5C1B1AC}" type="slidenum">
              <a:rPr lang="en-IN" smtClean="0"/>
              <a:t>‹#›</a:t>
            </a:fld>
            <a:endParaRPr lang="en-IN"/>
          </a:p>
        </p:txBody>
      </p:sp>
    </p:spTree>
    <p:extLst>
      <p:ext uri="{BB962C8B-B14F-4D97-AF65-F5344CB8AC3E}">
        <p14:creationId xmlns:p14="http://schemas.microsoft.com/office/powerpoint/2010/main" val="408148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ADE9D-02F6-BD6C-6001-4E5D157E78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354EB3-DCFC-A6C8-008C-02960585F8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8F424E2-6FC5-76A5-02C4-93DB9D1D17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102311-887D-7814-9494-DDB9234C762E}"/>
              </a:ext>
            </a:extLst>
          </p:cNvPr>
          <p:cNvSpPr>
            <a:spLocks noGrp="1"/>
          </p:cNvSpPr>
          <p:nvPr>
            <p:ph type="dt" sz="half" idx="10"/>
          </p:nvPr>
        </p:nvSpPr>
        <p:spPr/>
        <p:txBody>
          <a:bodyPr/>
          <a:lstStyle/>
          <a:p>
            <a:fld id="{8099E67E-F3B9-4D00-86B0-DEEF15C4826E}" type="datetime1">
              <a:rPr lang="en-IN" smtClean="0"/>
              <a:t>01-05-2024</a:t>
            </a:fld>
            <a:endParaRPr lang="en-IN"/>
          </a:p>
        </p:txBody>
      </p:sp>
      <p:sp>
        <p:nvSpPr>
          <p:cNvPr id="6" name="Footer Placeholder 5">
            <a:extLst>
              <a:ext uri="{FF2B5EF4-FFF2-40B4-BE49-F238E27FC236}">
                <a16:creationId xmlns:a16="http://schemas.microsoft.com/office/drawing/2014/main" id="{259513C5-071F-FA07-058B-FB63960611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64F8C8-09E0-F514-1642-858303FE111D}"/>
              </a:ext>
            </a:extLst>
          </p:cNvPr>
          <p:cNvSpPr>
            <a:spLocks noGrp="1"/>
          </p:cNvSpPr>
          <p:nvPr>
            <p:ph type="sldNum" sz="quarter" idx="12"/>
          </p:nvPr>
        </p:nvSpPr>
        <p:spPr/>
        <p:txBody>
          <a:bodyPr/>
          <a:lstStyle/>
          <a:p>
            <a:fld id="{48D382CB-472B-4402-8D3C-93FBB5C1B1AC}" type="slidenum">
              <a:rPr lang="en-IN" smtClean="0"/>
              <a:t>‹#›</a:t>
            </a:fld>
            <a:endParaRPr lang="en-IN"/>
          </a:p>
        </p:txBody>
      </p:sp>
    </p:spTree>
    <p:extLst>
      <p:ext uri="{BB962C8B-B14F-4D97-AF65-F5344CB8AC3E}">
        <p14:creationId xmlns:p14="http://schemas.microsoft.com/office/powerpoint/2010/main" val="3748636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E2882-1D0E-674C-71D8-9CCC4605167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4C12D0-2061-9704-BE9B-6ED1D99176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3FB7DB-CAA1-B6DE-ABC4-3BAF69EC77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D3BE53D-73F3-E59C-665C-A45CE73F1D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EB3ADD-C752-C3FF-42AC-BB64D20407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0BDCE8-1C34-7A25-50B9-B616F23674DA}"/>
              </a:ext>
            </a:extLst>
          </p:cNvPr>
          <p:cNvSpPr>
            <a:spLocks noGrp="1"/>
          </p:cNvSpPr>
          <p:nvPr>
            <p:ph type="dt" sz="half" idx="10"/>
          </p:nvPr>
        </p:nvSpPr>
        <p:spPr/>
        <p:txBody>
          <a:bodyPr/>
          <a:lstStyle/>
          <a:p>
            <a:fld id="{2EE9563B-6A35-4FAA-8452-988CA640B984}" type="datetime1">
              <a:rPr lang="en-IN" smtClean="0"/>
              <a:t>01-05-2024</a:t>
            </a:fld>
            <a:endParaRPr lang="en-IN"/>
          </a:p>
        </p:txBody>
      </p:sp>
      <p:sp>
        <p:nvSpPr>
          <p:cNvPr id="8" name="Footer Placeholder 7">
            <a:extLst>
              <a:ext uri="{FF2B5EF4-FFF2-40B4-BE49-F238E27FC236}">
                <a16:creationId xmlns:a16="http://schemas.microsoft.com/office/drawing/2014/main" id="{A7A28F49-A212-E1D9-A91B-C6223AB99B0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A521CF-DFCF-D0D7-C38F-9F2BECFBE24B}"/>
              </a:ext>
            </a:extLst>
          </p:cNvPr>
          <p:cNvSpPr>
            <a:spLocks noGrp="1"/>
          </p:cNvSpPr>
          <p:nvPr>
            <p:ph type="sldNum" sz="quarter" idx="12"/>
          </p:nvPr>
        </p:nvSpPr>
        <p:spPr/>
        <p:txBody>
          <a:bodyPr/>
          <a:lstStyle/>
          <a:p>
            <a:fld id="{48D382CB-472B-4402-8D3C-93FBB5C1B1AC}" type="slidenum">
              <a:rPr lang="en-IN" smtClean="0"/>
              <a:t>‹#›</a:t>
            </a:fld>
            <a:endParaRPr lang="en-IN"/>
          </a:p>
        </p:txBody>
      </p:sp>
    </p:spTree>
    <p:extLst>
      <p:ext uri="{BB962C8B-B14F-4D97-AF65-F5344CB8AC3E}">
        <p14:creationId xmlns:p14="http://schemas.microsoft.com/office/powerpoint/2010/main" val="1000424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08E8B-E7E6-A00D-8058-0798EEA561F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49703D-D3F9-9ABF-696D-A7AAD745BA22}"/>
              </a:ext>
            </a:extLst>
          </p:cNvPr>
          <p:cNvSpPr>
            <a:spLocks noGrp="1"/>
          </p:cNvSpPr>
          <p:nvPr>
            <p:ph type="dt" sz="half" idx="10"/>
          </p:nvPr>
        </p:nvSpPr>
        <p:spPr/>
        <p:txBody>
          <a:bodyPr/>
          <a:lstStyle/>
          <a:p>
            <a:fld id="{F86C3179-7FB3-4809-A220-6E9656F937DA}" type="datetime1">
              <a:rPr lang="en-IN" smtClean="0"/>
              <a:t>01-05-2024</a:t>
            </a:fld>
            <a:endParaRPr lang="en-IN"/>
          </a:p>
        </p:txBody>
      </p:sp>
      <p:sp>
        <p:nvSpPr>
          <p:cNvPr id="4" name="Footer Placeholder 3">
            <a:extLst>
              <a:ext uri="{FF2B5EF4-FFF2-40B4-BE49-F238E27FC236}">
                <a16:creationId xmlns:a16="http://schemas.microsoft.com/office/drawing/2014/main" id="{67F9A10C-CF1F-4B5C-AF55-62F793FFB2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7844D3-F6F2-DD70-035B-B1AE628C0BF0}"/>
              </a:ext>
            </a:extLst>
          </p:cNvPr>
          <p:cNvSpPr>
            <a:spLocks noGrp="1"/>
          </p:cNvSpPr>
          <p:nvPr>
            <p:ph type="sldNum" sz="quarter" idx="12"/>
          </p:nvPr>
        </p:nvSpPr>
        <p:spPr/>
        <p:txBody>
          <a:bodyPr/>
          <a:lstStyle/>
          <a:p>
            <a:fld id="{48D382CB-472B-4402-8D3C-93FBB5C1B1AC}" type="slidenum">
              <a:rPr lang="en-IN" smtClean="0"/>
              <a:t>‹#›</a:t>
            </a:fld>
            <a:endParaRPr lang="en-IN"/>
          </a:p>
        </p:txBody>
      </p:sp>
    </p:spTree>
    <p:extLst>
      <p:ext uri="{BB962C8B-B14F-4D97-AF65-F5344CB8AC3E}">
        <p14:creationId xmlns:p14="http://schemas.microsoft.com/office/powerpoint/2010/main" val="2489682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38F59E-A937-76E2-D6B9-5E0E12B6F671}"/>
              </a:ext>
            </a:extLst>
          </p:cNvPr>
          <p:cNvSpPr>
            <a:spLocks noGrp="1"/>
          </p:cNvSpPr>
          <p:nvPr>
            <p:ph type="dt" sz="half" idx="10"/>
          </p:nvPr>
        </p:nvSpPr>
        <p:spPr/>
        <p:txBody>
          <a:bodyPr/>
          <a:lstStyle/>
          <a:p>
            <a:fld id="{F14B1E8E-3767-40B2-B567-0C8A870E1E3D}" type="datetime1">
              <a:rPr lang="en-IN" smtClean="0"/>
              <a:t>01-05-2024</a:t>
            </a:fld>
            <a:endParaRPr lang="en-IN"/>
          </a:p>
        </p:txBody>
      </p:sp>
      <p:sp>
        <p:nvSpPr>
          <p:cNvPr id="3" name="Footer Placeholder 2">
            <a:extLst>
              <a:ext uri="{FF2B5EF4-FFF2-40B4-BE49-F238E27FC236}">
                <a16:creationId xmlns:a16="http://schemas.microsoft.com/office/drawing/2014/main" id="{27CDD2B7-3C49-D332-DEC3-E4441306C1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3EC6C32-B511-D141-D8BC-462DC2D85FEA}"/>
              </a:ext>
            </a:extLst>
          </p:cNvPr>
          <p:cNvSpPr>
            <a:spLocks noGrp="1"/>
          </p:cNvSpPr>
          <p:nvPr>
            <p:ph type="sldNum" sz="quarter" idx="12"/>
          </p:nvPr>
        </p:nvSpPr>
        <p:spPr/>
        <p:txBody>
          <a:bodyPr/>
          <a:lstStyle/>
          <a:p>
            <a:fld id="{48D382CB-472B-4402-8D3C-93FBB5C1B1AC}" type="slidenum">
              <a:rPr lang="en-IN" smtClean="0"/>
              <a:t>‹#›</a:t>
            </a:fld>
            <a:endParaRPr lang="en-IN"/>
          </a:p>
        </p:txBody>
      </p:sp>
    </p:spTree>
    <p:extLst>
      <p:ext uri="{BB962C8B-B14F-4D97-AF65-F5344CB8AC3E}">
        <p14:creationId xmlns:p14="http://schemas.microsoft.com/office/powerpoint/2010/main" val="872029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8D028-E9AE-3CD0-A359-F9DAEF497A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334E70-EBEA-10AD-136A-F67E64BD66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39B5C6C-C2B4-BEAE-30A1-AEDE11F63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2EEC2-44AD-2FA4-7101-8AEFA9E44D1D}"/>
              </a:ext>
            </a:extLst>
          </p:cNvPr>
          <p:cNvSpPr>
            <a:spLocks noGrp="1"/>
          </p:cNvSpPr>
          <p:nvPr>
            <p:ph type="dt" sz="half" idx="10"/>
          </p:nvPr>
        </p:nvSpPr>
        <p:spPr/>
        <p:txBody>
          <a:bodyPr/>
          <a:lstStyle/>
          <a:p>
            <a:fld id="{6BEE096E-3066-48F1-B55B-0F0FA265C9B3}" type="datetime1">
              <a:rPr lang="en-IN" smtClean="0"/>
              <a:t>01-05-2024</a:t>
            </a:fld>
            <a:endParaRPr lang="en-IN"/>
          </a:p>
        </p:txBody>
      </p:sp>
      <p:sp>
        <p:nvSpPr>
          <p:cNvPr id="6" name="Footer Placeholder 5">
            <a:extLst>
              <a:ext uri="{FF2B5EF4-FFF2-40B4-BE49-F238E27FC236}">
                <a16:creationId xmlns:a16="http://schemas.microsoft.com/office/drawing/2014/main" id="{0FF0B4EE-F8B9-A5C4-6601-801744AE87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8F7A1B-A9B3-7DC6-7AC6-251F40B6578F}"/>
              </a:ext>
            </a:extLst>
          </p:cNvPr>
          <p:cNvSpPr>
            <a:spLocks noGrp="1"/>
          </p:cNvSpPr>
          <p:nvPr>
            <p:ph type="sldNum" sz="quarter" idx="12"/>
          </p:nvPr>
        </p:nvSpPr>
        <p:spPr/>
        <p:txBody>
          <a:bodyPr/>
          <a:lstStyle/>
          <a:p>
            <a:fld id="{48D382CB-472B-4402-8D3C-93FBB5C1B1AC}" type="slidenum">
              <a:rPr lang="en-IN" smtClean="0"/>
              <a:t>‹#›</a:t>
            </a:fld>
            <a:endParaRPr lang="en-IN"/>
          </a:p>
        </p:txBody>
      </p:sp>
    </p:spTree>
    <p:extLst>
      <p:ext uri="{BB962C8B-B14F-4D97-AF65-F5344CB8AC3E}">
        <p14:creationId xmlns:p14="http://schemas.microsoft.com/office/powerpoint/2010/main" val="293309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9A836-D8CF-DD6C-2A30-7714BF21D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27D6711-335D-61EA-A913-2B8FFB5148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673BA8C-F351-A5AC-A437-8119DBB36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F3CBED-3B09-D9BF-1D5B-3723D56F71DB}"/>
              </a:ext>
            </a:extLst>
          </p:cNvPr>
          <p:cNvSpPr>
            <a:spLocks noGrp="1"/>
          </p:cNvSpPr>
          <p:nvPr>
            <p:ph type="dt" sz="half" idx="10"/>
          </p:nvPr>
        </p:nvSpPr>
        <p:spPr/>
        <p:txBody>
          <a:bodyPr/>
          <a:lstStyle/>
          <a:p>
            <a:fld id="{1AC053F5-E481-4F8E-B4C6-234C7DC66F3C}" type="datetime1">
              <a:rPr lang="en-IN" smtClean="0"/>
              <a:t>01-05-2024</a:t>
            </a:fld>
            <a:endParaRPr lang="en-IN"/>
          </a:p>
        </p:txBody>
      </p:sp>
      <p:sp>
        <p:nvSpPr>
          <p:cNvPr id="6" name="Footer Placeholder 5">
            <a:extLst>
              <a:ext uri="{FF2B5EF4-FFF2-40B4-BE49-F238E27FC236}">
                <a16:creationId xmlns:a16="http://schemas.microsoft.com/office/drawing/2014/main" id="{9F1BB543-82EF-2ED6-43E0-BD888A2359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EA56BA-0185-F4CF-D3AB-E76AC4171C2A}"/>
              </a:ext>
            </a:extLst>
          </p:cNvPr>
          <p:cNvSpPr>
            <a:spLocks noGrp="1"/>
          </p:cNvSpPr>
          <p:nvPr>
            <p:ph type="sldNum" sz="quarter" idx="12"/>
          </p:nvPr>
        </p:nvSpPr>
        <p:spPr/>
        <p:txBody>
          <a:bodyPr/>
          <a:lstStyle/>
          <a:p>
            <a:fld id="{48D382CB-472B-4402-8D3C-93FBB5C1B1AC}" type="slidenum">
              <a:rPr lang="en-IN" smtClean="0"/>
              <a:t>‹#›</a:t>
            </a:fld>
            <a:endParaRPr lang="en-IN"/>
          </a:p>
        </p:txBody>
      </p:sp>
    </p:spTree>
    <p:extLst>
      <p:ext uri="{BB962C8B-B14F-4D97-AF65-F5344CB8AC3E}">
        <p14:creationId xmlns:p14="http://schemas.microsoft.com/office/powerpoint/2010/main" val="540695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FD9710-C981-2670-7919-9677F5546A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95E38A-A05E-3DF2-4149-58A1B503E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D57A56-9990-E8D8-943B-F6A3BE707F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8EEE85-D74C-4D43-96CB-E4E9B26B5DEB}" type="datetime1">
              <a:rPr lang="en-IN" smtClean="0"/>
              <a:t>01-05-2024</a:t>
            </a:fld>
            <a:endParaRPr lang="en-IN"/>
          </a:p>
        </p:txBody>
      </p:sp>
      <p:sp>
        <p:nvSpPr>
          <p:cNvPr id="5" name="Footer Placeholder 4">
            <a:extLst>
              <a:ext uri="{FF2B5EF4-FFF2-40B4-BE49-F238E27FC236}">
                <a16:creationId xmlns:a16="http://schemas.microsoft.com/office/drawing/2014/main" id="{CFDE4C23-F1B1-7F55-D81B-6585DF529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D579EC7-26F6-1176-4CF7-6DAF818CA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D382CB-472B-4402-8D3C-93FBB5C1B1AC}" type="slidenum">
              <a:rPr lang="en-IN" smtClean="0"/>
              <a:t>‹#›</a:t>
            </a:fld>
            <a:endParaRPr lang="en-IN"/>
          </a:p>
        </p:txBody>
      </p:sp>
    </p:spTree>
    <p:extLst>
      <p:ext uri="{BB962C8B-B14F-4D97-AF65-F5344CB8AC3E}">
        <p14:creationId xmlns:p14="http://schemas.microsoft.com/office/powerpoint/2010/main" val="3154015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map of a mountain range&#10;&#10;Description automatically generated">
            <a:extLst>
              <a:ext uri="{FF2B5EF4-FFF2-40B4-BE49-F238E27FC236}">
                <a16:creationId xmlns:a16="http://schemas.microsoft.com/office/drawing/2014/main" id="{51AE0844-7BD0-A611-E7DA-2D5C0EE5D59E}"/>
              </a:ext>
            </a:extLst>
          </p:cNvPr>
          <p:cNvPicPr>
            <a:picLocks noChangeAspect="1"/>
          </p:cNvPicPr>
          <p:nvPr/>
        </p:nvPicPr>
        <p:blipFill rotWithShape="1">
          <a:blip r:embed="rId2">
            <a:extLst>
              <a:ext uri="{28A0092B-C50C-407E-A947-70E740481C1C}">
                <a14:useLocalDpi xmlns:a14="http://schemas.microsoft.com/office/drawing/2010/main" val="0"/>
              </a:ext>
            </a:extLst>
          </a:blip>
          <a:srcRect t="963" b="9396"/>
          <a:stretch/>
        </p:blipFill>
        <p:spPr>
          <a:xfrm>
            <a:off x="0" y="10"/>
            <a:ext cx="12191980" cy="6857990"/>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5EF73-16BC-475B-D76A-C0FFF202BF3C}"/>
              </a:ext>
            </a:extLst>
          </p:cNvPr>
          <p:cNvSpPr>
            <a:spLocks noGrp="1"/>
          </p:cNvSpPr>
          <p:nvPr>
            <p:ph type="title"/>
          </p:nvPr>
        </p:nvSpPr>
        <p:spPr>
          <a:xfrm>
            <a:off x="523875" y="5317240"/>
            <a:ext cx="11210925" cy="744836"/>
          </a:xfrm>
        </p:spPr>
        <p:txBody>
          <a:bodyPr>
            <a:normAutofit/>
          </a:bodyPr>
          <a:lstStyle/>
          <a:p>
            <a:pPr algn="ctr"/>
            <a:r>
              <a:rPr lang="en-IN" sz="3600">
                <a:solidFill>
                  <a:schemeClr val="tx1">
                    <a:lumMod val="85000"/>
                    <a:lumOff val="15000"/>
                  </a:schemeClr>
                </a:solidFill>
              </a:rPr>
              <a:t>Watershed Analysis</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235CD5C-AA74-BCD0-F6C1-6C66929A7E4B}"/>
              </a:ext>
            </a:extLst>
          </p:cNvPr>
          <p:cNvSpPr>
            <a:spLocks noGrp="1"/>
          </p:cNvSpPr>
          <p:nvPr>
            <p:ph type="sldNum" sz="quarter" idx="12"/>
          </p:nvPr>
        </p:nvSpPr>
        <p:spPr/>
        <p:txBody>
          <a:bodyPr/>
          <a:lstStyle/>
          <a:p>
            <a:fld id="{48D382CB-472B-4402-8D3C-93FBB5C1B1AC}" type="slidenum">
              <a:rPr lang="en-IN" smtClean="0"/>
              <a:t>1</a:t>
            </a:fld>
            <a:endParaRPr lang="en-IN"/>
          </a:p>
        </p:txBody>
      </p:sp>
    </p:spTree>
    <p:extLst>
      <p:ext uri="{BB962C8B-B14F-4D97-AF65-F5344CB8AC3E}">
        <p14:creationId xmlns:p14="http://schemas.microsoft.com/office/powerpoint/2010/main" val="337206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7E307-6C87-25C7-EC3B-C2FD957A9B44}"/>
              </a:ext>
            </a:extLst>
          </p:cNvPr>
          <p:cNvSpPr>
            <a:spLocks noGrp="1"/>
          </p:cNvSpPr>
          <p:nvPr>
            <p:ph type="title"/>
          </p:nvPr>
        </p:nvSpPr>
        <p:spPr>
          <a:xfrm>
            <a:off x="589560" y="856180"/>
            <a:ext cx="4560584" cy="1128068"/>
          </a:xfrm>
        </p:spPr>
        <p:txBody>
          <a:bodyPr anchor="ctr">
            <a:normAutofit/>
          </a:bodyPr>
          <a:lstStyle/>
          <a:p>
            <a:r>
              <a:rPr lang="en-IN" sz="3700"/>
              <a:t>Projections</a:t>
            </a:r>
            <a:br>
              <a:rPr lang="en-IN" sz="3700"/>
            </a:br>
            <a:endParaRPr lang="en-IN" sz="3700"/>
          </a:p>
        </p:txBody>
      </p:sp>
      <p:grpSp>
        <p:nvGrpSpPr>
          <p:cNvPr id="21" name="Group 2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3298BC-E41A-48E3-65AF-530D3298A2E2}"/>
              </a:ext>
            </a:extLst>
          </p:cNvPr>
          <p:cNvSpPr>
            <a:spLocks noGrp="1"/>
          </p:cNvSpPr>
          <p:nvPr>
            <p:ph idx="1"/>
          </p:nvPr>
        </p:nvSpPr>
        <p:spPr>
          <a:xfrm>
            <a:off x="590719" y="2330505"/>
            <a:ext cx="4559425" cy="3979585"/>
          </a:xfrm>
        </p:spPr>
        <p:txBody>
          <a:bodyPr anchor="ctr">
            <a:normAutofit/>
          </a:bodyPr>
          <a:lstStyle/>
          <a:p>
            <a:r>
              <a:rPr lang="en-IN" sz="2000"/>
              <a:t>Click on Raster tool and move to warp(Reproject).</a:t>
            </a:r>
          </a:p>
          <a:p>
            <a:r>
              <a:rPr lang="en-IN" sz="2000"/>
              <a:t>In warp(Reproject) window, select the respective layer and target CRS.</a:t>
            </a:r>
          </a:p>
          <a:p>
            <a:r>
              <a:rPr lang="en-IN" sz="2000"/>
              <a:t>Now create a new file to save the Reprojected DEM.</a:t>
            </a:r>
          </a:p>
          <a:p>
            <a:r>
              <a:rPr lang="en-IN" sz="2000"/>
              <a:t>Now run the algorithm.</a:t>
            </a:r>
          </a:p>
          <a:p>
            <a:endParaRPr lang="en-IN" sz="2000"/>
          </a:p>
          <a:p>
            <a:endParaRPr lang="en-IN" sz="20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different types of shapes&#10;&#10;Description automatically generated">
            <a:extLst>
              <a:ext uri="{FF2B5EF4-FFF2-40B4-BE49-F238E27FC236}">
                <a16:creationId xmlns:a16="http://schemas.microsoft.com/office/drawing/2014/main" id="{1A29317A-DA28-3850-853F-36857C335736}"/>
              </a:ext>
            </a:extLst>
          </p:cNvPr>
          <p:cNvPicPr>
            <a:picLocks noChangeAspect="1"/>
          </p:cNvPicPr>
          <p:nvPr/>
        </p:nvPicPr>
        <p:blipFill rotWithShape="1">
          <a:blip r:embed="rId2">
            <a:extLst>
              <a:ext uri="{28A0092B-C50C-407E-A947-70E740481C1C}">
                <a14:useLocalDpi xmlns:a14="http://schemas.microsoft.com/office/drawing/2010/main" val="0"/>
              </a:ext>
            </a:extLst>
          </a:blip>
          <a:srcRect r="4576" b="-2"/>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DEE84F58-1D32-CDF9-D57B-CFB2AB1AC4EA}"/>
              </a:ext>
            </a:extLst>
          </p:cNvPr>
          <p:cNvSpPr>
            <a:spLocks noGrp="1"/>
          </p:cNvSpPr>
          <p:nvPr>
            <p:ph type="sldNum" sz="quarter" idx="12"/>
          </p:nvPr>
        </p:nvSpPr>
        <p:spPr/>
        <p:txBody>
          <a:bodyPr/>
          <a:lstStyle/>
          <a:p>
            <a:fld id="{48D382CB-472B-4402-8D3C-93FBB5C1B1AC}" type="slidenum">
              <a:rPr lang="en-IN" smtClean="0"/>
              <a:t>10</a:t>
            </a:fld>
            <a:endParaRPr lang="en-IN"/>
          </a:p>
        </p:txBody>
      </p:sp>
    </p:spTree>
    <p:extLst>
      <p:ext uri="{BB962C8B-B14F-4D97-AF65-F5344CB8AC3E}">
        <p14:creationId xmlns:p14="http://schemas.microsoft.com/office/powerpoint/2010/main" val="243521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68807-CA1A-59C3-A078-D5A802C6F12E}"/>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a:solidFill>
                  <a:srgbClr val="FFFFFF"/>
                </a:solidFill>
              </a:rPr>
              <a:t>Projections</a:t>
            </a:r>
            <a:br>
              <a:rPr lang="en-US" sz="2800">
                <a:solidFill>
                  <a:srgbClr val="FFFFFF"/>
                </a:solidFill>
              </a:rPr>
            </a:br>
            <a:endParaRPr lang="en-US" sz="2800">
              <a:solidFill>
                <a:srgbClr val="FFFFFF"/>
              </a:solidFill>
            </a:endParaRPr>
          </a:p>
        </p:txBody>
      </p:sp>
      <p:pic>
        <p:nvPicPr>
          <p:cNvPr id="7" name="Picture 6" descr="A screenshot of a computer&#10;&#10;Description automatically generated">
            <a:extLst>
              <a:ext uri="{FF2B5EF4-FFF2-40B4-BE49-F238E27FC236}">
                <a16:creationId xmlns:a16="http://schemas.microsoft.com/office/drawing/2014/main" id="{A296C6BD-3A3B-3C4E-FD73-48D60FF38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48" y="2401608"/>
            <a:ext cx="5505943" cy="3630244"/>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EBBA80F1-86A2-FA55-4AF3-0CBE59809E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45165" y="2401608"/>
            <a:ext cx="5131087" cy="3630244"/>
          </a:xfrm>
          <a:prstGeom prst="rect">
            <a:avLst/>
          </a:prstGeom>
        </p:spPr>
      </p:pic>
      <p:sp>
        <p:nvSpPr>
          <p:cNvPr id="3" name="Slide Number Placeholder 2">
            <a:extLst>
              <a:ext uri="{FF2B5EF4-FFF2-40B4-BE49-F238E27FC236}">
                <a16:creationId xmlns:a16="http://schemas.microsoft.com/office/drawing/2014/main" id="{D338A404-A3DC-D3B6-96B5-455F8C029C88}"/>
              </a:ext>
            </a:extLst>
          </p:cNvPr>
          <p:cNvSpPr>
            <a:spLocks noGrp="1"/>
          </p:cNvSpPr>
          <p:nvPr>
            <p:ph type="sldNum" sz="quarter" idx="12"/>
          </p:nvPr>
        </p:nvSpPr>
        <p:spPr/>
        <p:txBody>
          <a:bodyPr/>
          <a:lstStyle/>
          <a:p>
            <a:fld id="{48D382CB-472B-4402-8D3C-93FBB5C1B1AC}" type="slidenum">
              <a:rPr lang="en-IN" smtClean="0"/>
              <a:t>11</a:t>
            </a:fld>
            <a:endParaRPr lang="en-IN"/>
          </a:p>
        </p:txBody>
      </p:sp>
    </p:spTree>
    <p:extLst>
      <p:ext uri="{BB962C8B-B14F-4D97-AF65-F5344CB8AC3E}">
        <p14:creationId xmlns:p14="http://schemas.microsoft.com/office/powerpoint/2010/main" val="3528979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4656C-1D6F-BFD0-D1A9-E356DFBB3EF7}"/>
              </a:ext>
            </a:extLst>
          </p:cNvPr>
          <p:cNvSpPr>
            <a:spLocks noGrp="1"/>
          </p:cNvSpPr>
          <p:nvPr>
            <p:ph type="title"/>
          </p:nvPr>
        </p:nvSpPr>
        <p:spPr>
          <a:xfrm>
            <a:off x="1043631" y="809898"/>
            <a:ext cx="9942716" cy="1554480"/>
          </a:xfrm>
        </p:spPr>
        <p:txBody>
          <a:bodyPr anchor="ctr">
            <a:normAutofit/>
          </a:bodyPr>
          <a:lstStyle/>
          <a:p>
            <a:r>
              <a:rPr lang="en-IN" sz="4800"/>
              <a:t>Filling sinks in DEM</a:t>
            </a:r>
          </a:p>
        </p:txBody>
      </p:sp>
      <p:sp>
        <p:nvSpPr>
          <p:cNvPr id="3" name="Content Placeholder 2">
            <a:extLst>
              <a:ext uri="{FF2B5EF4-FFF2-40B4-BE49-F238E27FC236}">
                <a16:creationId xmlns:a16="http://schemas.microsoft.com/office/drawing/2014/main" id="{40C58DE6-CBF6-4847-EB91-5F1334DCBCD5}"/>
              </a:ext>
            </a:extLst>
          </p:cNvPr>
          <p:cNvSpPr>
            <a:spLocks noGrp="1"/>
          </p:cNvSpPr>
          <p:nvPr>
            <p:ph idx="1"/>
          </p:nvPr>
        </p:nvSpPr>
        <p:spPr>
          <a:xfrm>
            <a:off x="1045028" y="3017522"/>
            <a:ext cx="9941319" cy="3124658"/>
          </a:xfrm>
        </p:spPr>
        <p:txBody>
          <a:bodyPr anchor="ctr">
            <a:normAutofit/>
          </a:bodyPr>
          <a:lstStyle/>
          <a:p>
            <a:r>
              <a:rPr lang="en-US" sz="2400" dirty="0"/>
              <a:t>Sinks should be filled to ensure proper delineation of basins and streams. If the sinks are not filled, a derived drainage network may be discontinuous. The Fill tool uses the equivalents of several tools, such as Focal Flow, Flow Direction, Sink, Watershed, and Zonal Fill, to locate and fill sinks.</a:t>
            </a:r>
          </a:p>
          <a:p>
            <a:r>
              <a:rPr lang="en-US" sz="2400" dirty="0"/>
              <a:t>In this project we had used fill sinks(Wang &amp; Liu) tool provided in SAGA plugin to fill all the sinks in DEM.</a:t>
            </a:r>
            <a:endParaRPr lang="en-IN"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1A2A8A2-729B-CB3D-FF51-9ED79FD4EBE1}"/>
              </a:ext>
            </a:extLst>
          </p:cNvPr>
          <p:cNvSpPr>
            <a:spLocks noGrp="1"/>
          </p:cNvSpPr>
          <p:nvPr>
            <p:ph type="sldNum" sz="quarter" idx="12"/>
          </p:nvPr>
        </p:nvSpPr>
        <p:spPr/>
        <p:txBody>
          <a:bodyPr/>
          <a:lstStyle/>
          <a:p>
            <a:fld id="{48D382CB-472B-4402-8D3C-93FBB5C1B1AC}" type="slidenum">
              <a:rPr lang="en-IN" smtClean="0"/>
              <a:t>12</a:t>
            </a:fld>
            <a:endParaRPr lang="en-IN"/>
          </a:p>
        </p:txBody>
      </p:sp>
    </p:spTree>
    <p:extLst>
      <p:ext uri="{BB962C8B-B14F-4D97-AF65-F5344CB8AC3E}">
        <p14:creationId xmlns:p14="http://schemas.microsoft.com/office/powerpoint/2010/main" val="1808649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E23D5-D247-0EEE-F96B-711A2D0757B7}"/>
              </a:ext>
            </a:extLst>
          </p:cNvPr>
          <p:cNvSpPr>
            <a:spLocks noGrp="1"/>
          </p:cNvSpPr>
          <p:nvPr>
            <p:ph type="title"/>
          </p:nvPr>
        </p:nvSpPr>
        <p:spPr>
          <a:xfrm>
            <a:off x="1043631" y="809898"/>
            <a:ext cx="9942716" cy="1554480"/>
          </a:xfrm>
        </p:spPr>
        <p:txBody>
          <a:bodyPr anchor="ctr">
            <a:normAutofit/>
          </a:bodyPr>
          <a:lstStyle/>
          <a:p>
            <a:r>
              <a:rPr lang="en-IN" sz="4800"/>
              <a:t>Steps Involved</a:t>
            </a:r>
          </a:p>
        </p:txBody>
      </p:sp>
      <p:sp>
        <p:nvSpPr>
          <p:cNvPr id="3" name="Content Placeholder 2">
            <a:extLst>
              <a:ext uri="{FF2B5EF4-FFF2-40B4-BE49-F238E27FC236}">
                <a16:creationId xmlns:a16="http://schemas.microsoft.com/office/drawing/2014/main" id="{F4A7B6A2-83DF-FE46-AE04-51B9C3C32ECA}"/>
              </a:ext>
            </a:extLst>
          </p:cNvPr>
          <p:cNvSpPr>
            <a:spLocks noGrp="1"/>
          </p:cNvSpPr>
          <p:nvPr>
            <p:ph idx="1"/>
          </p:nvPr>
        </p:nvSpPr>
        <p:spPr>
          <a:xfrm>
            <a:off x="1045028" y="3017522"/>
            <a:ext cx="9941319" cy="3124658"/>
          </a:xfrm>
        </p:spPr>
        <p:txBody>
          <a:bodyPr anchor="ctr">
            <a:normAutofit/>
          </a:bodyPr>
          <a:lstStyle/>
          <a:p>
            <a:r>
              <a:rPr lang="en-IN" sz="2400" dirty="0"/>
              <a:t>Open fill sinks(Wang &amp; Liu) in SAGA.</a:t>
            </a:r>
          </a:p>
          <a:p>
            <a:r>
              <a:rPr lang="en-IN" sz="2400" dirty="0"/>
              <a:t>Select the respective projected DEM file.</a:t>
            </a:r>
          </a:p>
          <a:p>
            <a:r>
              <a:rPr lang="en-IN" sz="2400" dirty="0"/>
              <a:t>Uncheck the flow directions and water basins.</a:t>
            </a:r>
          </a:p>
          <a:p>
            <a:r>
              <a:rPr lang="en-IN" sz="2400" dirty="0"/>
              <a:t>Create a new file to save filled the DEM file.</a:t>
            </a:r>
          </a:p>
          <a:p>
            <a:r>
              <a:rPr lang="en-IN" sz="2400" dirty="0"/>
              <a:t>Run the algorithm.</a:t>
            </a:r>
          </a:p>
          <a:p>
            <a:endParaRPr lang="en-IN"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D9AF9ED-E253-98B6-4629-AA7B00A3BAD7}"/>
              </a:ext>
            </a:extLst>
          </p:cNvPr>
          <p:cNvSpPr>
            <a:spLocks noGrp="1"/>
          </p:cNvSpPr>
          <p:nvPr>
            <p:ph type="sldNum" sz="quarter" idx="12"/>
          </p:nvPr>
        </p:nvSpPr>
        <p:spPr/>
        <p:txBody>
          <a:bodyPr/>
          <a:lstStyle/>
          <a:p>
            <a:fld id="{48D382CB-472B-4402-8D3C-93FBB5C1B1AC}" type="slidenum">
              <a:rPr lang="en-IN" smtClean="0"/>
              <a:t>13</a:t>
            </a:fld>
            <a:endParaRPr lang="en-IN"/>
          </a:p>
        </p:txBody>
      </p:sp>
    </p:spTree>
    <p:extLst>
      <p:ext uri="{BB962C8B-B14F-4D97-AF65-F5344CB8AC3E}">
        <p14:creationId xmlns:p14="http://schemas.microsoft.com/office/powerpoint/2010/main" val="389875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5B2DCD1-C220-9A56-0CBF-C43CD925FB7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Fill sinks(Wang &amp; Liu) Window </a:t>
            </a:r>
          </a:p>
        </p:txBody>
      </p:sp>
      <p:pic>
        <p:nvPicPr>
          <p:cNvPr id="5" name="Content Placeholder 4" descr="A screenshot of a computer&#10;&#10;Description automatically generated">
            <a:extLst>
              <a:ext uri="{FF2B5EF4-FFF2-40B4-BE49-F238E27FC236}">
                <a16:creationId xmlns:a16="http://schemas.microsoft.com/office/drawing/2014/main" id="{A80ACDBC-35AD-84BF-E233-CCC6A182DD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872892"/>
            <a:ext cx="7225748" cy="5112216"/>
          </a:xfrm>
          <a:prstGeom prst="rect">
            <a:avLst/>
          </a:prstGeom>
        </p:spPr>
      </p:pic>
      <p:sp>
        <p:nvSpPr>
          <p:cNvPr id="3" name="Slide Number Placeholder 2">
            <a:extLst>
              <a:ext uri="{FF2B5EF4-FFF2-40B4-BE49-F238E27FC236}">
                <a16:creationId xmlns:a16="http://schemas.microsoft.com/office/drawing/2014/main" id="{91CC8509-49E2-E205-E7F4-DEB1977A1C9D}"/>
              </a:ext>
            </a:extLst>
          </p:cNvPr>
          <p:cNvSpPr>
            <a:spLocks noGrp="1"/>
          </p:cNvSpPr>
          <p:nvPr>
            <p:ph type="sldNum" sz="quarter" idx="12"/>
          </p:nvPr>
        </p:nvSpPr>
        <p:spPr/>
        <p:txBody>
          <a:bodyPr/>
          <a:lstStyle/>
          <a:p>
            <a:fld id="{48D382CB-472B-4402-8D3C-93FBB5C1B1AC}" type="slidenum">
              <a:rPr lang="en-IN" smtClean="0"/>
              <a:t>14</a:t>
            </a:fld>
            <a:endParaRPr lang="en-IN"/>
          </a:p>
        </p:txBody>
      </p:sp>
    </p:spTree>
    <p:extLst>
      <p:ext uri="{BB962C8B-B14F-4D97-AF65-F5344CB8AC3E}">
        <p14:creationId xmlns:p14="http://schemas.microsoft.com/office/powerpoint/2010/main" val="4166779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FB9CD-40CE-F1D0-6BB6-3F4F889C16F7}"/>
              </a:ext>
            </a:extLst>
          </p:cNvPr>
          <p:cNvSpPr>
            <a:spLocks noGrp="1"/>
          </p:cNvSpPr>
          <p:nvPr>
            <p:ph type="title"/>
          </p:nvPr>
        </p:nvSpPr>
        <p:spPr>
          <a:xfrm>
            <a:off x="589560" y="856180"/>
            <a:ext cx="4560584" cy="1128068"/>
          </a:xfrm>
        </p:spPr>
        <p:txBody>
          <a:bodyPr anchor="ctr">
            <a:normAutofit/>
          </a:bodyPr>
          <a:lstStyle/>
          <a:p>
            <a:r>
              <a:rPr lang="en-IN" sz="4000" dirty="0"/>
              <a:t>Strahler stream order</a:t>
            </a:r>
          </a:p>
        </p:txBody>
      </p:sp>
      <p:grpSp>
        <p:nvGrpSpPr>
          <p:cNvPr id="40" name="Group 3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C6CC074-ED7B-1131-3327-42314B45B0C9}"/>
              </a:ext>
            </a:extLst>
          </p:cNvPr>
          <p:cNvSpPr>
            <a:spLocks noGrp="1"/>
          </p:cNvSpPr>
          <p:nvPr>
            <p:ph idx="1"/>
          </p:nvPr>
        </p:nvSpPr>
        <p:spPr>
          <a:xfrm>
            <a:off x="590719" y="2330505"/>
            <a:ext cx="4559425" cy="3979585"/>
          </a:xfrm>
        </p:spPr>
        <p:txBody>
          <a:bodyPr anchor="ctr">
            <a:normAutofit/>
          </a:bodyPr>
          <a:lstStyle/>
          <a:p>
            <a:r>
              <a:rPr lang="en-US" sz="2000"/>
              <a:t>Stream ordering is a method of assigning a numeric order to links in a stream network. This order is a method for identifying and classifying types of streams based on their numbers of tributaries.</a:t>
            </a:r>
          </a:p>
          <a:p>
            <a:r>
              <a:rPr lang="en-US" sz="2000"/>
              <a:t>When two streams with different orders join, the resulting stream has the same order as the highest order of the two joining streams.</a:t>
            </a:r>
            <a:endParaRPr lang="en-IN" sz="2000"/>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diagram of a tree&#10;&#10;Description automatically generated">
            <a:extLst>
              <a:ext uri="{FF2B5EF4-FFF2-40B4-BE49-F238E27FC236}">
                <a16:creationId xmlns:a16="http://schemas.microsoft.com/office/drawing/2014/main" id="{16315330-4EE9-BBC9-129E-79D988A613E6}"/>
              </a:ext>
            </a:extLst>
          </p:cNvPr>
          <p:cNvPicPr>
            <a:picLocks noChangeAspect="1"/>
          </p:cNvPicPr>
          <p:nvPr/>
        </p:nvPicPr>
        <p:blipFill rotWithShape="1">
          <a:blip r:embed="rId2">
            <a:extLst>
              <a:ext uri="{28A0092B-C50C-407E-A947-70E740481C1C}">
                <a14:useLocalDpi xmlns:a14="http://schemas.microsoft.com/office/drawing/2010/main" val="0"/>
              </a:ext>
            </a:extLst>
          </a:blip>
          <a:srcRect r="1" b="16682"/>
          <a:stretch/>
        </p:blipFill>
        <p:spPr>
          <a:xfrm>
            <a:off x="5977788" y="799352"/>
            <a:ext cx="5425410" cy="5259296"/>
          </a:xfrm>
          <a:prstGeom prst="rect">
            <a:avLst/>
          </a:prstGeom>
        </p:spPr>
      </p:pic>
      <p:sp>
        <p:nvSpPr>
          <p:cNvPr id="3" name="Slide Number Placeholder 2">
            <a:extLst>
              <a:ext uri="{FF2B5EF4-FFF2-40B4-BE49-F238E27FC236}">
                <a16:creationId xmlns:a16="http://schemas.microsoft.com/office/drawing/2014/main" id="{8A343309-5A66-96BE-14FA-0ED509D67817}"/>
              </a:ext>
            </a:extLst>
          </p:cNvPr>
          <p:cNvSpPr>
            <a:spLocks noGrp="1"/>
          </p:cNvSpPr>
          <p:nvPr>
            <p:ph type="sldNum" sz="quarter" idx="12"/>
          </p:nvPr>
        </p:nvSpPr>
        <p:spPr/>
        <p:txBody>
          <a:bodyPr/>
          <a:lstStyle/>
          <a:p>
            <a:fld id="{48D382CB-472B-4402-8D3C-93FBB5C1B1AC}" type="slidenum">
              <a:rPr lang="en-IN" smtClean="0"/>
              <a:t>15</a:t>
            </a:fld>
            <a:endParaRPr lang="en-IN"/>
          </a:p>
        </p:txBody>
      </p:sp>
    </p:spTree>
    <p:extLst>
      <p:ext uri="{BB962C8B-B14F-4D97-AF65-F5344CB8AC3E}">
        <p14:creationId xmlns:p14="http://schemas.microsoft.com/office/powerpoint/2010/main" val="209492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837CC-7AD7-DC08-4DAC-6EC5FAB6CC20}"/>
              </a:ext>
            </a:extLst>
          </p:cNvPr>
          <p:cNvSpPr>
            <a:spLocks noGrp="1"/>
          </p:cNvSpPr>
          <p:nvPr>
            <p:ph type="title"/>
          </p:nvPr>
        </p:nvSpPr>
        <p:spPr>
          <a:xfrm>
            <a:off x="804672" y="802955"/>
            <a:ext cx="4977976" cy="1454051"/>
          </a:xfrm>
        </p:spPr>
        <p:txBody>
          <a:bodyPr>
            <a:normAutofit/>
          </a:bodyPr>
          <a:lstStyle/>
          <a:p>
            <a:r>
              <a:rPr lang="en-IN" sz="3600" dirty="0">
                <a:solidFill>
                  <a:schemeClr val="tx2"/>
                </a:solidFill>
              </a:rPr>
              <a:t>Steps Involved</a:t>
            </a:r>
          </a:p>
        </p:txBody>
      </p:sp>
      <p:sp>
        <p:nvSpPr>
          <p:cNvPr id="3" name="Content Placeholder 2">
            <a:extLst>
              <a:ext uri="{FF2B5EF4-FFF2-40B4-BE49-F238E27FC236}">
                <a16:creationId xmlns:a16="http://schemas.microsoft.com/office/drawing/2014/main" id="{311676E2-59E5-560E-190F-C970BD755160}"/>
              </a:ext>
            </a:extLst>
          </p:cNvPr>
          <p:cNvSpPr>
            <a:spLocks noGrp="1"/>
          </p:cNvSpPr>
          <p:nvPr>
            <p:ph idx="1"/>
          </p:nvPr>
        </p:nvSpPr>
        <p:spPr>
          <a:xfrm>
            <a:off x="804672" y="2421682"/>
            <a:ext cx="5291328" cy="3639289"/>
          </a:xfrm>
        </p:spPr>
        <p:txBody>
          <a:bodyPr anchor="ctr">
            <a:normAutofit/>
          </a:bodyPr>
          <a:lstStyle/>
          <a:p>
            <a:r>
              <a:rPr lang="en-IN" dirty="0">
                <a:solidFill>
                  <a:schemeClr val="tx2"/>
                </a:solidFill>
              </a:rPr>
              <a:t>Open Strahler order window provided by SAGA plugin.</a:t>
            </a:r>
          </a:p>
          <a:p>
            <a:r>
              <a:rPr lang="en-IN" dirty="0">
                <a:solidFill>
                  <a:schemeClr val="tx2"/>
                </a:solidFill>
              </a:rPr>
              <a:t>Now select the respective filled DEM file.</a:t>
            </a:r>
          </a:p>
          <a:p>
            <a:r>
              <a:rPr lang="en-IN" dirty="0">
                <a:solidFill>
                  <a:schemeClr val="tx2"/>
                </a:solidFill>
              </a:rPr>
              <a:t>Create a new file to save the Strahler order output file.</a:t>
            </a:r>
          </a:p>
          <a:p>
            <a:r>
              <a:rPr lang="en-IN" dirty="0">
                <a:solidFill>
                  <a:schemeClr val="tx2"/>
                </a:solidFill>
              </a:rPr>
              <a:t>Run the algorithm.</a:t>
            </a:r>
          </a:p>
          <a:p>
            <a:endParaRPr lang="en-IN"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ursor">
            <a:extLst>
              <a:ext uri="{FF2B5EF4-FFF2-40B4-BE49-F238E27FC236}">
                <a16:creationId xmlns:a16="http://schemas.microsoft.com/office/drawing/2014/main" id="{27F4A2C0-5EAD-7598-5097-63485E18BF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4" name="Slide Number Placeholder 3">
            <a:extLst>
              <a:ext uri="{FF2B5EF4-FFF2-40B4-BE49-F238E27FC236}">
                <a16:creationId xmlns:a16="http://schemas.microsoft.com/office/drawing/2014/main" id="{DBE235F9-5BF9-1E07-A191-01A30AA140C0}"/>
              </a:ext>
            </a:extLst>
          </p:cNvPr>
          <p:cNvSpPr>
            <a:spLocks noGrp="1"/>
          </p:cNvSpPr>
          <p:nvPr>
            <p:ph type="sldNum" sz="quarter" idx="12"/>
          </p:nvPr>
        </p:nvSpPr>
        <p:spPr/>
        <p:txBody>
          <a:bodyPr/>
          <a:lstStyle/>
          <a:p>
            <a:fld id="{48D382CB-472B-4402-8D3C-93FBB5C1B1AC}" type="slidenum">
              <a:rPr lang="en-IN" smtClean="0"/>
              <a:t>16</a:t>
            </a:fld>
            <a:endParaRPr lang="en-IN"/>
          </a:p>
        </p:txBody>
      </p:sp>
    </p:spTree>
    <p:extLst>
      <p:ext uri="{BB962C8B-B14F-4D97-AF65-F5344CB8AC3E}">
        <p14:creationId xmlns:p14="http://schemas.microsoft.com/office/powerpoint/2010/main" val="1559912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B726C-6BF9-DA5E-D3CD-F1B0E6DB95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Strahler Order Window</a:t>
            </a:r>
          </a:p>
        </p:txBody>
      </p:sp>
      <p:pic>
        <p:nvPicPr>
          <p:cNvPr id="5" name="Content Placeholder 4" descr="A screenshot of a computer&#10;&#10;Description automatically generated">
            <a:extLst>
              <a:ext uri="{FF2B5EF4-FFF2-40B4-BE49-F238E27FC236}">
                <a16:creationId xmlns:a16="http://schemas.microsoft.com/office/drawing/2014/main" id="{6345EF79-EADC-E42E-BCC8-C9F273D282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12211"/>
            <a:ext cx="6780700" cy="4831248"/>
          </a:xfrm>
          <a:prstGeom prst="rect">
            <a:avLst/>
          </a:prstGeom>
        </p:spPr>
      </p:pic>
      <p:sp>
        <p:nvSpPr>
          <p:cNvPr id="3" name="Slide Number Placeholder 2">
            <a:extLst>
              <a:ext uri="{FF2B5EF4-FFF2-40B4-BE49-F238E27FC236}">
                <a16:creationId xmlns:a16="http://schemas.microsoft.com/office/drawing/2014/main" id="{3CC12B5F-C809-9944-42BA-BB8EF90CEE50}"/>
              </a:ext>
            </a:extLst>
          </p:cNvPr>
          <p:cNvSpPr>
            <a:spLocks noGrp="1"/>
          </p:cNvSpPr>
          <p:nvPr>
            <p:ph type="sldNum" sz="quarter" idx="12"/>
          </p:nvPr>
        </p:nvSpPr>
        <p:spPr/>
        <p:txBody>
          <a:bodyPr/>
          <a:lstStyle/>
          <a:p>
            <a:fld id="{48D382CB-472B-4402-8D3C-93FBB5C1B1AC}" type="slidenum">
              <a:rPr lang="en-IN" smtClean="0"/>
              <a:t>17</a:t>
            </a:fld>
            <a:endParaRPr lang="en-IN"/>
          </a:p>
        </p:txBody>
      </p:sp>
    </p:spTree>
    <p:extLst>
      <p:ext uri="{BB962C8B-B14F-4D97-AF65-F5344CB8AC3E}">
        <p14:creationId xmlns:p14="http://schemas.microsoft.com/office/powerpoint/2010/main" val="3210664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60988-C6FE-44DD-9DED-EAAB2EDCFF6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Output </a:t>
            </a:r>
          </a:p>
        </p:txBody>
      </p:sp>
      <p:pic>
        <p:nvPicPr>
          <p:cNvPr id="5" name="Content Placeholder 4" descr="A white surface with cracks&#10;&#10;Description automatically generated">
            <a:extLst>
              <a:ext uri="{FF2B5EF4-FFF2-40B4-BE49-F238E27FC236}">
                <a16:creationId xmlns:a16="http://schemas.microsoft.com/office/drawing/2014/main" id="{8634A865-3C8E-1453-46D4-FC15403C37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574019"/>
            <a:ext cx="6780700" cy="3591370"/>
          </a:xfrm>
          <a:prstGeom prst="rect">
            <a:avLst/>
          </a:prstGeom>
        </p:spPr>
      </p:pic>
      <p:sp>
        <p:nvSpPr>
          <p:cNvPr id="3" name="Slide Number Placeholder 2">
            <a:extLst>
              <a:ext uri="{FF2B5EF4-FFF2-40B4-BE49-F238E27FC236}">
                <a16:creationId xmlns:a16="http://schemas.microsoft.com/office/drawing/2014/main" id="{248E754E-12D9-13C0-5914-6B5726D38E5E}"/>
              </a:ext>
            </a:extLst>
          </p:cNvPr>
          <p:cNvSpPr>
            <a:spLocks noGrp="1"/>
          </p:cNvSpPr>
          <p:nvPr>
            <p:ph type="sldNum" sz="quarter" idx="12"/>
          </p:nvPr>
        </p:nvSpPr>
        <p:spPr/>
        <p:txBody>
          <a:bodyPr/>
          <a:lstStyle/>
          <a:p>
            <a:fld id="{48D382CB-472B-4402-8D3C-93FBB5C1B1AC}" type="slidenum">
              <a:rPr lang="en-IN" smtClean="0"/>
              <a:t>18</a:t>
            </a:fld>
            <a:endParaRPr lang="en-IN"/>
          </a:p>
        </p:txBody>
      </p:sp>
    </p:spTree>
    <p:extLst>
      <p:ext uri="{BB962C8B-B14F-4D97-AF65-F5344CB8AC3E}">
        <p14:creationId xmlns:p14="http://schemas.microsoft.com/office/powerpoint/2010/main" val="503686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94DBC0-6A85-7DB1-2015-5138509A49C6}"/>
              </a:ext>
            </a:extLst>
          </p:cNvPr>
          <p:cNvSpPr>
            <a:spLocks noGrp="1"/>
          </p:cNvSpPr>
          <p:nvPr>
            <p:ph type="title"/>
          </p:nvPr>
        </p:nvSpPr>
        <p:spPr>
          <a:xfrm>
            <a:off x="761803" y="350196"/>
            <a:ext cx="4646904" cy="1624520"/>
          </a:xfrm>
        </p:spPr>
        <p:txBody>
          <a:bodyPr anchor="ctr">
            <a:normAutofit/>
          </a:bodyPr>
          <a:lstStyle/>
          <a:p>
            <a:r>
              <a:rPr lang="en-IN" sz="4000"/>
              <a:t>Fixing Threshold on stream order </a:t>
            </a:r>
          </a:p>
        </p:txBody>
      </p:sp>
      <p:sp>
        <p:nvSpPr>
          <p:cNvPr id="3" name="Content Placeholder 2">
            <a:extLst>
              <a:ext uri="{FF2B5EF4-FFF2-40B4-BE49-F238E27FC236}">
                <a16:creationId xmlns:a16="http://schemas.microsoft.com/office/drawing/2014/main" id="{695ED906-4949-B6CB-44B1-5B1C989B5E59}"/>
              </a:ext>
            </a:extLst>
          </p:cNvPr>
          <p:cNvSpPr>
            <a:spLocks noGrp="1"/>
          </p:cNvSpPr>
          <p:nvPr>
            <p:ph idx="1"/>
          </p:nvPr>
        </p:nvSpPr>
        <p:spPr>
          <a:xfrm>
            <a:off x="761802" y="2743200"/>
            <a:ext cx="4646905" cy="3613149"/>
          </a:xfrm>
        </p:spPr>
        <p:txBody>
          <a:bodyPr anchor="ctr">
            <a:normAutofit/>
          </a:bodyPr>
          <a:lstStyle/>
          <a:p>
            <a:r>
              <a:rPr lang="en-IN" sz="2000"/>
              <a:t>In raster tab, open raster calculator.</a:t>
            </a:r>
          </a:p>
          <a:p>
            <a:r>
              <a:rPr lang="en-IN" sz="2000"/>
              <a:t>In raster bands select the Strahler order file.</a:t>
            </a:r>
          </a:p>
          <a:p>
            <a:r>
              <a:rPr lang="en-IN" sz="2000"/>
              <a:t>In raster calculator expression give the suitable condition.</a:t>
            </a:r>
          </a:p>
          <a:p>
            <a:r>
              <a:rPr lang="en-IN" sz="2000"/>
              <a:t>Now create a new file to save the output layer.</a:t>
            </a:r>
          </a:p>
          <a:p>
            <a:r>
              <a:rPr lang="en-IN" sz="2000"/>
              <a:t>Click on ok.</a:t>
            </a:r>
          </a:p>
          <a:p>
            <a:endParaRPr lang="en-IN" sz="2000"/>
          </a:p>
        </p:txBody>
      </p:sp>
      <p:pic>
        <p:nvPicPr>
          <p:cNvPr id="5" name="Picture 4" descr="Close-up of a calculator keypad">
            <a:extLst>
              <a:ext uri="{FF2B5EF4-FFF2-40B4-BE49-F238E27FC236}">
                <a16:creationId xmlns:a16="http://schemas.microsoft.com/office/drawing/2014/main" id="{B958D205-869E-AA03-C9E5-998A2B806EE5}"/>
              </a:ext>
            </a:extLst>
          </p:cNvPr>
          <p:cNvPicPr>
            <a:picLocks noChangeAspect="1"/>
          </p:cNvPicPr>
          <p:nvPr/>
        </p:nvPicPr>
        <p:blipFill rotWithShape="1">
          <a:blip r:embed="rId2"/>
          <a:srcRect l="17205" r="23840" b="-1"/>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5005E842-3DC8-0554-E50A-17E259C6A15D}"/>
              </a:ext>
            </a:extLst>
          </p:cNvPr>
          <p:cNvSpPr>
            <a:spLocks noGrp="1"/>
          </p:cNvSpPr>
          <p:nvPr>
            <p:ph type="sldNum" sz="quarter" idx="12"/>
          </p:nvPr>
        </p:nvSpPr>
        <p:spPr/>
        <p:txBody>
          <a:bodyPr/>
          <a:lstStyle/>
          <a:p>
            <a:fld id="{48D382CB-472B-4402-8D3C-93FBB5C1B1AC}" type="slidenum">
              <a:rPr lang="en-IN" smtClean="0"/>
              <a:t>19</a:t>
            </a:fld>
            <a:endParaRPr lang="en-IN"/>
          </a:p>
        </p:txBody>
      </p:sp>
    </p:spTree>
    <p:extLst>
      <p:ext uri="{BB962C8B-B14F-4D97-AF65-F5344CB8AC3E}">
        <p14:creationId xmlns:p14="http://schemas.microsoft.com/office/powerpoint/2010/main" val="159529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AFB06-9E0A-582B-1B2B-75B2FC0A0253}"/>
              </a:ext>
            </a:extLst>
          </p:cNvPr>
          <p:cNvSpPr>
            <a:spLocks noGrp="1"/>
          </p:cNvSpPr>
          <p:nvPr>
            <p:ph type="title"/>
          </p:nvPr>
        </p:nvSpPr>
        <p:spPr>
          <a:xfrm>
            <a:off x="586478" y="1683756"/>
            <a:ext cx="3115265" cy="2396359"/>
          </a:xfrm>
        </p:spPr>
        <p:txBody>
          <a:bodyPr anchor="b">
            <a:normAutofit/>
          </a:bodyPr>
          <a:lstStyle/>
          <a:p>
            <a:pPr algn="r"/>
            <a:r>
              <a:rPr lang="en-IN" sz="4000">
                <a:solidFill>
                  <a:srgbClr val="FFFFFF"/>
                </a:solidFill>
              </a:rPr>
              <a:t>GROUP - 15</a:t>
            </a:r>
          </a:p>
        </p:txBody>
      </p:sp>
      <p:graphicFrame>
        <p:nvGraphicFramePr>
          <p:cNvPr id="12" name="Content Placeholder 2">
            <a:extLst>
              <a:ext uri="{FF2B5EF4-FFF2-40B4-BE49-F238E27FC236}">
                <a16:creationId xmlns:a16="http://schemas.microsoft.com/office/drawing/2014/main" id="{29CD4549-21C5-9E44-564B-C88731070461}"/>
              </a:ext>
            </a:extLst>
          </p:cNvPr>
          <p:cNvGraphicFramePr>
            <a:graphicFrameLocks noGrp="1"/>
          </p:cNvGraphicFramePr>
          <p:nvPr>
            <p:ph idx="1"/>
            <p:extLst>
              <p:ext uri="{D42A27DB-BD31-4B8C-83A1-F6EECF244321}">
                <p14:modId xmlns:p14="http://schemas.microsoft.com/office/powerpoint/2010/main" val="84379028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BF02A9AD-0FB4-814C-F63A-FFB2FCAE8C53}"/>
              </a:ext>
            </a:extLst>
          </p:cNvPr>
          <p:cNvSpPr>
            <a:spLocks noGrp="1"/>
          </p:cNvSpPr>
          <p:nvPr>
            <p:ph type="sldNum" sz="quarter" idx="12"/>
          </p:nvPr>
        </p:nvSpPr>
        <p:spPr/>
        <p:txBody>
          <a:bodyPr/>
          <a:lstStyle/>
          <a:p>
            <a:fld id="{48D382CB-472B-4402-8D3C-93FBB5C1B1AC}" type="slidenum">
              <a:rPr lang="en-IN" smtClean="0"/>
              <a:t>2</a:t>
            </a:fld>
            <a:endParaRPr lang="en-IN"/>
          </a:p>
        </p:txBody>
      </p:sp>
    </p:spTree>
    <p:extLst>
      <p:ext uri="{BB962C8B-B14F-4D97-AF65-F5344CB8AC3E}">
        <p14:creationId xmlns:p14="http://schemas.microsoft.com/office/powerpoint/2010/main" val="1886773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D91592-E2FE-B6F1-FDDB-9F282F446B6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Raster Calculator Window</a:t>
            </a:r>
          </a:p>
        </p:txBody>
      </p:sp>
      <p:pic>
        <p:nvPicPr>
          <p:cNvPr id="5" name="Content Placeholder 4" descr="A screenshot of a computer&#10;&#10;Description automatically generated">
            <a:extLst>
              <a:ext uri="{FF2B5EF4-FFF2-40B4-BE49-F238E27FC236}">
                <a16:creationId xmlns:a16="http://schemas.microsoft.com/office/drawing/2014/main" id="{C443053A-0DA8-3311-1094-BB28CEBC03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592894"/>
            <a:ext cx="7225748" cy="5672212"/>
          </a:xfrm>
          <a:prstGeom prst="rect">
            <a:avLst/>
          </a:prstGeom>
        </p:spPr>
      </p:pic>
      <p:sp>
        <p:nvSpPr>
          <p:cNvPr id="3" name="Slide Number Placeholder 2">
            <a:extLst>
              <a:ext uri="{FF2B5EF4-FFF2-40B4-BE49-F238E27FC236}">
                <a16:creationId xmlns:a16="http://schemas.microsoft.com/office/drawing/2014/main" id="{9F6FFC5B-22CE-33F8-A553-8ADC4A5CC999}"/>
              </a:ext>
            </a:extLst>
          </p:cNvPr>
          <p:cNvSpPr>
            <a:spLocks noGrp="1"/>
          </p:cNvSpPr>
          <p:nvPr>
            <p:ph type="sldNum" sz="quarter" idx="12"/>
          </p:nvPr>
        </p:nvSpPr>
        <p:spPr/>
        <p:txBody>
          <a:bodyPr/>
          <a:lstStyle/>
          <a:p>
            <a:fld id="{48D382CB-472B-4402-8D3C-93FBB5C1B1AC}" type="slidenum">
              <a:rPr lang="en-IN" smtClean="0"/>
              <a:t>20</a:t>
            </a:fld>
            <a:endParaRPr lang="en-IN"/>
          </a:p>
        </p:txBody>
      </p:sp>
    </p:spTree>
    <p:extLst>
      <p:ext uri="{BB962C8B-B14F-4D97-AF65-F5344CB8AC3E}">
        <p14:creationId xmlns:p14="http://schemas.microsoft.com/office/powerpoint/2010/main" val="3461220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2533B6C-53D3-418E-4C58-C9839FBEE45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Output Layer</a:t>
            </a:r>
            <a:br>
              <a:rPr lang="en-US" sz="4000" kern="1200">
                <a:solidFill>
                  <a:srgbClr val="FFFFFF"/>
                </a:solidFill>
                <a:latin typeface="+mj-lt"/>
                <a:ea typeface="+mj-ea"/>
                <a:cs typeface="+mj-cs"/>
              </a:rPr>
            </a:br>
            <a:endParaRPr lang="en-US" sz="4000" kern="1200">
              <a:solidFill>
                <a:srgbClr val="FFFFFF"/>
              </a:solidFill>
              <a:latin typeface="+mj-lt"/>
              <a:ea typeface="+mj-ea"/>
              <a:cs typeface="+mj-cs"/>
            </a:endParaRPr>
          </a:p>
        </p:txBody>
      </p:sp>
      <p:pic>
        <p:nvPicPr>
          <p:cNvPr id="5" name="Content Placeholder 4" descr="Red lines on a white background&#10;&#10;Description automatically generated">
            <a:extLst>
              <a:ext uri="{FF2B5EF4-FFF2-40B4-BE49-F238E27FC236}">
                <a16:creationId xmlns:a16="http://schemas.microsoft.com/office/drawing/2014/main" id="{B3B14A0A-E169-B756-7689-E5D04C72F5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1559338"/>
            <a:ext cx="7225748" cy="3739324"/>
          </a:xfrm>
          <a:prstGeom prst="rect">
            <a:avLst/>
          </a:prstGeom>
        </p:spPr>
      </p:pic>
      <p:sp>
        <p:nvSpPr>
          <p:cNvPr id="3" name="Slide Number Placeholder 2">
            <a:extLst>
              <a:ext uri="{FF2B5EF4-FFF2-40B4-BE49-F238E27FC236}">
                <a16:creationId xmlns:a16="http://schemas.microsoft.com/office/drawing/2014/main" id="{C73FD8C5-62F1-F0E6-5451-6C38D13808DC}"/>
              </a:ext>
            </a:extLst>
          </p:cNvPr>
          <p:cNvSpPr>
            <a:spLocks noGrp="1"/>
          </p:cNvSpPr>
          <p:nvPr>
            <p:ph type="sldNum" sz="quarter" idx="12"/>
          </p:nvPr>
        </p:nvSpPr>
        <p:spPr/>
        <p:txBody>
          <a:bodyPr/>
          <a:lstStyle/>
          <a:p>
            <a:fld id="{48D382CB-472B-4402-8D3C-93FBB5C1B1AC}" type="slidenum">
              <a:rPr lang="en-IN" smtClean="0"/>
              <a:t>21</a:t>
            </a:fld>
            <a:endParaRPr lang="en-IN"/>
          </a:p>
        </p:txBody>
      </p:sp>
    </p:spTree>
    <p:extLst>
      <p:ext uri="{BB962C8B-B14F-4D97-AF65-F5344CB8AC3E}">
        <p14:creationId xmlns:p14="http://schemas.microsoft.com/office/powerpoint/2010/main" val="931837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A0F3-8F97-A7E4-D731-DD055FAA1AEE}"/>
              </a:ext>
            </a:extLst>
          </p:cNvPr>
          <p:cNvSpPr>
            <a:spLocks noGrp="1"/>
          </p:cNvSpPr>
          <p:nvPr>
            <p:ph type="title"/>
          </p:nvPr>
        </p:nvSpPr>
        <p:spPr>
          <a:xfrm>
            <a:off x="5868557" y="1138036"/>
            <a:ext cx="5444382" cy="1402470"/>
          </a:xfrm>
        </p:spPr>
        <p:txBody>
          <a:bodyPr anchor="t">
            <a:normAutofit/>
          </a:bodyPr>
          <a:lstStyle/>
          <a:p>
            <a:r>
              <a:rPr lang="en-IN" sz="3200" dirty="0"/>
              <a:t>Deriving watershed boundary</a:t>
            </a:r>
          </a:p>
        </p:txBody>
      </p:sp>
      <p:pic>
        <p:nvPicPr>
          <p:cNvPr id="5" name="Picture 4" descr="Person pointing on a map">
            <a:extLst>
              <a:ext uri="{FF2B5EF4-FFF2-40B4-BE49-F238E27FC236}">
                <a16:creationId xmlns:a16="http://schemas.microsoft.com/office/drawing/2014/main" id="{A426DD51-3FAB-3686-34CE-4BB96E93BD2F}"/>
              </a:ext>
            </a:extLst>
          </p:cNvPr>
          <p:cNvPicPr>
            <a:picLocks noChangeAspect="1"/>
          </p:cNvPicPr>
          <p:nvPr/>
        </p:nvPicPr>
        <p:blipFill rotWithShape="1">
          <a:blip r:embed="rId2"/>
          <a:srcRect l="19126" r="30736"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2EC5046-1F59-C3C2-7107-F99A0DFF439E}"/>
              </a:ext>
            </a:extLst>
          </p:cNvPr>
          <p:cNvSpPr>
            <a:spLocks noGrp="1"/>
          </p:cNvSpPr>
          <p:nvPr>
            <p:ph idx="1"/>
          </p:nvPr>
        </p:nvSpPr>
        <p:spPr>
          <a:xfrm>
            <a:off x="5868557" y="2551176"/>
            <a:ext cx="5444382" cy="3591207"/>
          </a:xfrm>
        </p:spPr>
        <p:txBody>
          <a:bodyPr>
            <a:normAutofit/>
          </a:bodyPr>
          <a:lstStyle/>
          <a:p>
            <a:r>
              <a:rPr lang="en-IN" sz="2000" dirty="0"/>
              <a:t>Select an outlet point on the main stream and note its  coordinates in meter.</a:t>
            </a:r>
          </a:p>
          <a:p>
            <a:r>
              <a:rPr lang="en-IN" sz="2000" dirty="0"/>
              <a:t>Select the Upslope area tool in SAGA.</a:t>
            </a:r>
          </a:p>
          <a:p>
            <a:r>
              <a:rPr lang="en-IN" sz="2000" dirty="0"/>
              <a:t>In Upslope area window enter the noted coordinates in the target X and Y coordinates.</a:t>
            </a:r>
          </a:p>
          <a:p>
            <a:r>
              <a:rPr lang="en-IN" sz="2000" dirty="0"/>
              <a:t>Create a new file to save the output layer.</a:t>
            </a:r>
          </a:p>
          <a:p>
            <a:r>
              <a:rPr lang="en-IN" sz="2000" dirty="0"/>
              <a:t>Run the algorithm.</a:t>
            </a:r>
          </a:p>
          <a:p>
            <a:endParaRPr lang="en-IN" sz="2000" dirty="0"/>
          </a:p>
          <a:p>
            <a:endParaRPr lang="en-IN" sz="2000" dirty="0"/>
          </a:p>
        </p:txBody>
      </p:sp>
      <p:sp>
        <p:nvSpPr>
          <p:cNvPr id="3" name="Slide Number Placeholder 2">
            <a:extLst>
              <a:ext uri="{FF2B5EF4-FFF2-40B4-BE49-F238E27FC236}">
                <a16:creationId xmlns:a16="http://schemas.microsoft.com/office/drawing/2014/main" id="{74189BF8-2884-5BFD-9009-903805277ACD}"/>
              </a:ext>
            </a:extLst>
          </p:cNvPr>
          <p:cNvSpPr>
            <a:spLocks noGrp="1"/>
          </p:cNvSpPr>
          <p:nvPr>
            <p:ph type="sldNum" sz="quarter" idx="12"/>
          </p:nvPr>
        </p:nvSpPr>
        <p:spPr/>
        <p:txBody>
          <a:bodyPr/>
          <a:lstStyle/>
          <a:p>
            <a:fld id="{48D382CB-472B-4402-8D3C-93FBB5C1B1AC}" type="slidenum">
              <a:rPr lang="en-IN" smtClean="0"/>
              <a:t>22</a:t>
            </a:fld>
            <a:endParaRPr lang="en-IN"/>
          </a:p>
        </p:txBody>
      </p:sp>
    </p:spTree>
    <p:extLst>
      <p:ext uri="{BB962C8B-B14F-4D97-AF65-F5344CB8AC3E}">
        <p14:creationId xmlns:p14="http://schemas.microsoft.com/office/powerpoint/2010/main" val="3158927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DABB1B5-53A1-E257-060C-9E105F265AE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Upslope Area Window </a:t>
            </a:r>
          </a:p>
        </p:txBody>
      </p:sp>
      <p:pic>
        <p:nvPicPr>
          <p:cNvPr id="5" name="Content Placeholder 4" descr="A screenshot of a computer&#10;&#10;Description automatically generated">
            <a:extLst>
              <a:ext uri="{FF2B5EF4-FFF2-40B4-BE49-F238E27FC236}">
                <a16:creationId xmlns:a16="http://schemas.microsoft.com/office/drawing/2014/main" id="{24E9AF74-2027-9844-25AE-921AD0C1C1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945149"/>
            <a:ext cx="7225748" cy="4967701"/>
          </a:xfrm>
          <a:prstGeom prst="rect">
            <a:avLst/>
          </a:prstGeom>
        </p:spPr>
      </p:pic>
      <p:sp>
        <p:nvSpPr>
          <p:cNvPr id="3" name="Slide Number Placeholder 2">
            <a:extLst>
              <a:ext uri="{FF2B5EF4-FFF2-40B4-BE49-F238E27FC236}">
                <a16:creationId xmlns:a16="http://schemas.microsoft.com/office/drawing/2014/main" id="{26E04FE8-555C-65AA-E7A7-297A60606F5E}"/>
              </a:ext>
            </a:extLst>
          </p:cNvPr>
          <p:cNvSpPr>
            <a:spLocks noGrp="1"/>
          </p:cNvSpPr>
          <p:nvPr>
            <p:ph type="sldNum" sz="quarter" idx="12"/>
          </p:nvPr>
        </p:nvSpPr>
        <p:spPr/>
        <p:txBody>
          <a:bodyPr/>
          <a:lstStyle/>
          <a:p>
            <a:fld id="{48D382CB-472B-4402-8D3C-93FBB5C1B1AC}" type="slidenum">
              <a:rPr lang="en-IN" smtClean="0"/>
              <a:t>23</a:t>
            </a:fld>
            <a:endParaRPr lang="en-IN"/>
          </a:p>
        </p:txBody>
      </p:sp>
    </p:spTree>
    <p:extLst>
      <p:ext uri="{BB962C8B-B14F-4D97-AF65-F5344CB8AC3E}">
        <p14:creationId xmlns:p14="http://schemas.microsoft.com/office/powerpoint/2010/main" val="415989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69FB3-7C11-7D50-FC02-B963E1248639}"/>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sz="3200"/>
              <a:t>Output Layer </a:t>
            </a:r>
          </a:p>
        </p:txBody>
      </p:sp>
      <p:pic>
        <p:nvPicPr>
          <p:cNvPr id="5" name="Content Placeholder 4" descr="A black silhouette of a country&#10;&#10;Description automatically generated">
            <a:extLst>
              <a:ext uri="{FF2B5EF4-FFF2-40B4-BE49-F238E27FC236}">
                <a16:creationId xmlns:a16="http://schemas.microsoft.com/office/drawing/2014/main" id="{665F4A0E-126F-B25E-0726-D17C9FA1B2B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804" r="17948" b="-1"/>
          <a:stretch/>
        </p:blipFill>
        <p:spPr>
          <a:xfrm>
            <a:off x="-9886" y="10"/>
            <a:ext cx="7572605" cy="6857990"/>
          </a:xfrm>
          <a:prstGeom prst="rect">
            <a:avLst/>
          </a:prstGeom>
        </p:spPr>
      </p:pic>
      <p:cxnSp>
        <p:nvCxnSpPr>
          <p:cNvPr id="15" name="Straight Connector 14">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D130675-A269-763C-DD47-8B2B7F0A6C6C}"/>
              </a:ext>
            </a:extLst>
          </p:cNvPr>
          <p:cNvSpPr txBox="1"/>
          <p:nvPr/>
        </p:nvSpPr>
        <p:spPr>
          <a:xfrm>
            <a:off x="8153400" y="2543364"/>
            <a:ext cx="3434180" cy="35990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The output layer is in raster format. To perform any analysis we need to convert it into vector by using polygonise(Raster to vector) tool.</a:t>
            </a:r>
          </a:p>
        </p:txBody>
      </p:sp>
      <p:sp>
        <p:nvSpPr>
          <p:cNvPr id="3" name="Slide Number Placeholder 2">
            <a:extLst>
              <a:ext uri="{FF2B5EF4-FFF2-40B4-BE49-F238E27FC236}">
                <a16:creationId xmlns:a16="http://schemas.microsoft.com/office/drawing/2014/main" id="{D6CAF3C2-1C83-49FA-0739-26EA129680DC}"/>
              </a:ext>
            </a:extLst>
          </p:cNvPr>
          <p:cNvSpPr>
            <a:spLocks noGrp="1"/>
          </p:cNvSpPr>
          <p:nvPr>
            <p:ph type="sldNum" sz="quarter" idx="12"/>
          </p:nvPr>
        </p:nvSpPr>
        <p:spPr/>
        <p:txBody>
          <a:bodyPr/>
          <a:lstStyle/>
          <a:p>
            <a:fld id="{48D382CB-472B-4402-8D3C-93FBB5C1B1AC}" type="slidenum">
              <a:rPr lang="en-IN" smtClean="0"/>
              <a:t>24</a:t>
            </a:fld>
            <a:endParaRPr lang="en-IN"/>
          </a:p>
        </p:txBody>
      </p:sp>
    </p:spTree>
    <p:extLst>
      <p:ext uri="{BB962C8B-B14F-4D97-AF65-F5344CB8AC3E}">
        <p14:creationId xmlns:p14="http://schemas.microsoft.com/office/powerpoint/2010/main" val="443453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1EC7C-FAB0-6157-AA42-E53305707F34}"/>
              </a:ext>
            </a:extLst>
          </p:cNvPr>
          <p:cNvSpPr>
            <a:spLocks noGrp="1"/>
          </p:cNvSpPr>
          <p:nvPr>
            <p:ph type="title"/>
          </p:nvPr>
        </p:nvSpPr>
        <p:spPr>
          <a:xfrm>
            <a:off x="761800" y="762001"/>
            <a:ext cx="5334197" cy="1708242"/>
          </a:xfrm>
        </p:spPr>
        <p:txBody>
          <a:bodyPr anchor="ctr">
            <a:normAutofit/>
          </a:bodyPr>
          <a:lstStyle/>
          <a:p>
            <a:r>
              <a:rPr lang="en-IN" sz="4000" dirty="0"/>
              <a:t>Deriving Channel Network</a:t>
            </a:r>
          </a:p>
        </p:txBody>
      </p:sp>
      <p:sp>
        <p:nvSpPr>
          <p:cNvPr id="3" name="Content Placeholder 2">
            <a:extLst>
              <a:ext uri="{FF2B5EF4-FFF2-40B4-BE49-F238E27FC236}">
                <a16:creationId xmlns:a16="http://schemas.microsoft.com/office/drawing/2014/main" id="{2C1BF9C1-D6BD-447F-7158-68FC482B38FF}"/>
              </a:ext>
            </a:extLst>
          </p:cNvPr>
          <p:cNvSpPr>
            <a:spLocks noGrp="1"/>
          </p:cNvSpPr>
          <p:nvPr>
            <p:ph idx="1"/>
          </p:nvPr>
        </p:nvSpPr>
        <p:spPr>
          <a:xfrm>
            <a:off x="761800" y="2470244"/>
            <a:ext cx="5334197" cy="3769835"/>
          </a:xfrm>
        </p:spPr>
        <p:txBody>
          <a:bodyPr anchor="ctr">
            <a:normAutofit/>
          </a:bodyPr>
          <a:lstStyle/>
          <a:p>
            <a:r>
              <a:rPr lang="en-IN" sz="2000"/>
              <a:t>Open channel network and drainage basin tool in SAGA.</a:t>
            </a:r>
          </a:p>
          <a:p>
            <a:r>
              <a:rPr lang="en-IN" sz="2000"/>
              <a:t>Select the respective filled DEM file and enter threshold as six.</a:t>
            </a:r>
          </a:p>
          <a:p>
            <a:r>
              <a:rPr lang="en-IN" sz="2000"/>
              <a:t>Uncheck all the boxes except channels.</a:t>
            </a:r>
          </a:p>
          <a:p>
            <a:r>
              <a:rPr lang="en-IN" sz="2000"/>
              <a:t>Create a new file to save the channel network layer.</a:t>
            </a:r>
          </a:p>
          <a:p>
            <a:r>
              <a:rPr lang="en-IN" sz="2000"/>
              <a:t>Run the algorithm.</a:t>
            </a:r>
          </a:p>
          <a:p>
            <a:endParaRPr lang="en-IN" sz="2000"/>
          </a:p>
        </p:txBody>
      </p:sp>
      <p:pic>
        <p:nvPicPr>
          <p:cNvPr id="5" name="Picture 4" descr="Top view of cubes connected with black lines">
            <a:extLst>
              <a:ext uri="{FF2B5EF4-FFF2-40B4-BE49-F238E27FC236}">
                <a16:creationId xmlns:a16="http://schemas.microsoft.com/office/drawing/2014/main" id="{58EE67BC-B0BD-BF21-104E-94F82FFCCB9B}"/>
              </a:ext>
            </a:extLst>
          </p:cNvPr>
          <p:cNvPicPr>
            <a:picLocks noChangeAspect="1"/>
          </p:cNvPicPr>
          <p:nvPr/>
        </p:nvPicPr>
        <p:blipFill rotWithShape="1">
          <a:blip r:embed="rId2"/>
          <a:srcRect l="25840" r="1591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D8A41707-FE48-2AF8-66DC-DA79EDA2B92F}"/>
              </a:ext>
            </a:extLst>
          </p:cNvPr>
          <p:cNvSpPr>
            <a:spLocks noGrp="1"/>
          </p:cNvSpPr>
          <p:nvPr>
            <p:ph type="sldNum" sz="quarter" idx="12"/>
          </p:nvPr>
        </p:nvSpPr>
        <p:spPr/>
        <p:txBody>
          <a:bodyPr/>
          <a:lstStyle/>
          <a:p>
            <a:fld id="{48D382CB-472B-4402-8D3C-93FBB5C1B1AC}" type="slidenum">
              <a:rPr lang="en-IN" smtClean="0"/>
              <a:t>25</a:t>
            </a:fld>
            <a:endParaRPr lang="en-IN"/>
          </a:p>
        </p:txBody>
      </p:sp>
    </p:spTree>
    <p:extLst>
      <p:ext uri="{BB962C8B-B14F-4D97-AF65-F5344CB8AC3E}">
        <p14:creationId xmlns:p14="http://schemas.microsoft.com/office/powerpoint/2010/main" val="2503017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3FA6E8F-2B9A-FE52-CE46-D893EC700A6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Output Layer</a:t>
            </a:r>
          </a:p>
        </p:txBody>
      </p:sp>
      <p:pic>
        <p:nvPicPr>
          <p:cNvPr id="5" name="Content Placeholder 4" descr="A close-up of a pattern&#10;&#10;Description automatically generated">
            <a:extLst>
              <a:ext uri="{FF2B5EF4-FFF2-40B4-BE49-F238E27FC236}">
                <a16:creationId xmlns:a16="http://schemas.microsoft.com/office/drawing/2014/main" id="{9D022D91-46E3-8B87-C9C8-5BEEF3325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8543" y="467208"/>
            <a:ext cx="5153518" cy="5923584"/>
          </a:xfrm>
          <a:prstGeom prst="rect">
            <a:avLst/>
          </a:prstGeom>
        </p:spPr>
      </p:pic>
      <p:sp>
        <p:nvSpPr>
          <p:cNvPr id="3" name="Slide Number Placeholder 2">
            <a:extLst>
              <a:ext uri="{FF2B5EF4-FFF2-40B4-BE49-F238E27FC236}">
                <a16:creationId xmlns:a16="http://schemas.microsoft.com/office/drawing/2014/main" id="{9909A97C-D3FD-0527-740A-E57821809B0B}"/>
              </a:ext>
            </a:extLst>
          </p:cNvPr>
          <p:cNvSpPr>
            <a:spLocks noGrp="1"/>
          </p:cNvSpPr>
          <p:nvPr>
            <p:ph type="sldNum" sz="quarter" idx="12"/>
          </p:nvPr>
        </p:nvSpPr>
        <p:spPr/>
        <p:txBody>
          <a:bodyPr/>
          <a:lstStyle/>
          <a:p>
            <a:fld id="{48D382CB-472B-4402-8D3C-93FBB5C1B1AC}" type="slidenum">
              <a:rPr lang="en-IN" smtClean="0"/>
              <a:t>26</a:t>
            </a:fld>
            <a:endParaRPr lang="en-IN"/>
          </a:p>
        </p:txBody>
      </p:sp>
    </p:spTree>
    <p:extLst>
      <p:ext uri="{BB962C8B-B14F-4D97-AF65-F5344CB8AC3E}">
        <p14:creationId xmlns:p14="http://schemas.microsoft.com/office/powerpoint/2010/main" val="380662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500F54-7ECA-5A46-2535-86AC9310FAE7}"/>
              </a:ext>
            </a:extLst>
          </p:cNvPr>
          <p:cNvSpPr>
            <a:spLocks noGrp="1"/>
          </p:cNvSpPr>
          <p:nvPr>
            <p:ph type="title"/>
          </p:nvPr>
        </p:nvSpPr>
        <p:spPr>
          <a:xfrm>
            <a:off x="1043631" y="809898"/>
            <a:ext cx="9942716" cy="1554480"/>
          </a:xfrm>
        </p:spPr>
        <p:txBody>
          <a:bodyPr anchor="ctr">
            <a:normAutofit/>
          </a:bodyPr>
          <a:lstStyle/>
          <a:p>
            <a:r>
              <a:rPr lang="en-IN" sz="4800" dirty="0"/>
              <a:t>Clipping the Channel Network</a:t>
            </a:r>
          </a:p>
        </p:txBody>
      </p:sp>
      <p:sp>
        <p:nvSpPr>
          <p:cNvPr id="25" name="Content Placeholder 2">
            <a:extLst>
              <a:ext uri="{FF2B5EF4-FFF2-40B4-BE49-F238E27FC236}">
                <a16:creationId xmlns:a16="http://schemas.microsoft.com/office/drawing/2014/main" id="{57843D6B-0320-E869-84FA-E44F2F9FE287}"/>
              </a:ext>
            </a:extLst>
          </p:cNvPr>
          <p:cNvSpPr>
            <a:spLocks noGrp="1"/>
          </p:cNvSpPr>
          <p:nvPr>
            <p:ph idx="1"/>
          </p:nvPr>
        </p:nvSpPr>
        <p:spPr>
          <a:xfrm>
            <a:off x="1045028" y="3017522"/>
            <a:ext cx="9941319" cy="3124658"/>
          </a:xfrm>
        </p:spPr>
        <p:txBody>
          <a:bodyPr anchor="ctr">
            <a:normAutofit/>
          </a:bodyPr>
          <a:lstStyle/>
          <a:p>
            <a:r>
              <a:rPr lang="en-IN" sz="2000"/>
              <a:t>Open processing toolbox and search polygon clipping.</a:t>
            </a:r>
          </a:p>
          <a:p>
            <a:r>
              <a:rPr lang="en-IN" sz="2000"/>
              <a:t>Click on polygon clipping tool provided in SAGA.</a:t>
            </a:r>
          </a:p>
          <a:p>
            <a:r>
              <a:rPr lang="en-IN" sz="2000"/>
              <a:t>In polygon clipping window select the watershed layer(vector) as clip feature and channel layer as input features.</a:t>
            </a:r>
          </a:p>
          <a:p>
            <a:r>
              <a:rPr lang="en-IN" sz="2000"/>
              <a:t>Create a new file to save the output features.</a:t>
            </a:r>
          </a:p>
          <a:p>
            <a:r>
              <a:rPr lang="en-IN" sz="2000"/>
              <a:t>Run the algorithm.</a:t>
            </a:r>
          </a:p>
          <a:p>
            <a:r>
              <a:rPr lang="en-IN" sz="2000"/>
              <a:t>After completion we obtain the clipped channel network.</a:t>
            </a:r>
          </a:p>
          <a:p>
            <a:r>
              <a:rPr lang="en-IN" sz="2000"/>
              <a:t>Now perform appropriate styling to obtain the final watershed/catchment.</a:t>
            </a:r>
          </a:p>
          <a:p>
            <a:endParaRPr lang="en-IN" sz="2000"/>
          </a:p>
          <a:p>
            <a:endParaRPr lang="en-IN" sz="2000"/>
          </a:p>
          <a:p>
            <a:endParaRPr lang="en-IN" sz="20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BA6B7D5-AADC-A2FF-CB5F-C63A55085A2D}"/>
              </a:ext>
            </a:extLst>
          </p:cNvPr>
          <p:cNvSpPr>
            <a:spLocks noGrp="1"/>
          </p:cNvSpPr>
          <p:nvPr>
            <p:ph type="sldNum" sz="quarter" idx="12"/>
          </p:nvPr>
        </p:nvSpPr>
        <p:spPr/>
        <p:txBody>
          <a:bodyPr/>
          <a:lstStyle/>
          <a:p>
            <a:fld id="{48D382CB-472B-4402-8D3C-93FBB5C1B1AC}" type="slidenum">
              <a:rPr lang="en-IN" smtClean="0"/>
              <a:t>27</a:t>
            </a:fld>
            <a:endParaRPr lang="en-IN"/>
          </a:p>
        </p:txBody>
      </p:sp>
    </p:spTree>
    <p:extLst>
      <p:ext uri="{BB962C8B-B14F-4D97-AF65-F5344CB8AC3E}">
        <p14:creationId xmlns:p14="http://schemas.microsoft.com/office/powerpoint/2010/main" val="2430613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82465E8-6CA5-C378-5654-1758D505A6A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Delineated watershed using DEM data</a:t>
            </a:r>
          </a:p>
        </p:txBody>
      </p:sp>
      <p:sp>
        <p:nvSpPr>
          <p:cNvPr id="3" name="Slide Number Placeholder 2">
            <a:extLst>
              <a:ext uri="{FF2B5EF4-FFF2-40B4-BE49-F238E27FC236}">
                <a16:creationId xmlns:a16="http://schemas.microsoft.com/office/drawing/2014/main" id="{2CC961FF-2147-A09C-9B53-923339D4F2F6}"/>
              </a:ext>
            </a:extLst>
          </p:cNvPr>
          <p:cNvSpPr>
            <a:spLocks noGrp="1"/>
          </p:cNvSpPr>
          <p:nvPr>
            <p:ph type="sldNum" sz="quarter" idx="12"/>
          </p:nvPr>
        </p:nvSpPr>
        <p:spPr/>
        <p:txBody>
          <a:bodyPr/>
          <a:lstStyle/>
          <a:p>
            <a:fld id="{48D382CB-472B-4402-8D3C-93FBB5C1B1AC}" type="slidenum">
              <a:rPr lang="en-IN" smtClean="0"/>
              <a:t>28</a:t>
            </a:fld>
            <a:endParaRPr lang="en-IN"/>
          </a:p>
        </p:txBody>
      </p:sp>
      <p:pic>
        <p:nvPicPr>
          <p:cNvPr id="7" name="Content Placeholder 6" descr="A map of the state of missouri&#10;&#10;Description automatically generated">
            <a:extLst>
              <a:ext uri="{FF2B5EF4-FFF2-40B4-BE49-F238E27FC236}">
                <a16:creationId xmlns:a16="http://schemas.microsoft.com/office/drawing/2014/main" id="{6315E089-DD2D-776D-EBBB-BAF01C14C054}"/>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4734268" y="1016281"/>
            <a:ext cx="6867303" cy="4843256"/>
          </a:xfrm>
          <a:prstGeom prst="rect">
            <a:avLst/>
          </a:prstGeom>
        </p:spPr>
      </p:pic>
    </p:spTree>
    <p:extLst>
      <p:ext uri="{BB962C8B-B14F-4D97-AF65-F5344CB8AC3E}">
        <p14:creationId xmlns:p14="http://schemas.microsoft.com/office/powerpoint/2010/main" val="1074400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46C871-6A13-977B-7D5F-10394018CD91}"/>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Catchment Area Calculation </a:t>
            </a:r>
          </a:p>
        </p:txBody>
      </p:sp>
      <p:sp>
        <p:nvSpPr>
          <p:cNvPr id="3" name="Content Placeholder 2">
            <a:extLst>
              <a:ext uri="{FF2B5EF4-FFF2-40B4-BE49-F238E27FC236}">
                <a16:creationId xmlns:a16="http://schemas.microsoft.com/office/drawing/2014/main" id="{0B3E90BD-C654-B999-821B-8E12B0A96B12}"/>
              </a:ext>
            </a:extLst>
          </p:cNvPr>
          <p:cNvSpPr>
            <a:spLocks noGrp="1"/>
          </p:cNvSpPr>
          <p:nvPr>
            <p:ph idx="1"/>
          </p:nvPr>
        </p:nvSpPr>
        <p:spPr>
          <a:xfrm>
            <a:off x="4810259" y="649480"/>
            <a:ext cx="6555347" cy="5546047"/>
          </a:xfrm>
        </p:spPr>
        <p:txBody>
          <a:bodyPr anchor="ctr">
            <a:normAutofit/>
          </a:bodyPr>
          <a:lstStyle/>
          <a:p>
            <a:r>
              <a:rPr lang="en-IN" sz="2000" dirty="0"/>
              <a:t>Right click on watershed boundary layer(vector).</a:t>
            </a:r>
          </a:p>
          <a:p>
            <a:r>
              <a:rPr lang="en-IN" sz="2000" dirty="0"/>
              <a:t>Click on properties and click on attribute table.</a:t>
            </a:r>
          </a:p>
          <a:p>
            <a:r>
              <a:rPr lang="en-IN" sz="2000" dirty="0"/>
              <a:t>Enable toggle editing mode and click on open field calculator.</a:t>
            </a:r>
          </a:p>
          <a:p>
            <a:r>
              <a:rPr lang="en-IN" sz="2000" dirty="0"/>
              <a:t>Create a new field with a name basin area.</a:t>
            </a:r>
          </a:p>
          <a:p>
            <a:r>
              <a:rPr lang="en-IN" sz="2000" dirty="0"/>
              <a:t>Fix appropriate field length and precision.</a:t>
            </a:r>
          </a:p>
          <a:p>
            <a:r>
              <a:rPr lang="en-IN" sz="2000" dirty="0"/>
              <a:t>In geometry click on $area tool.</a:t>
            </a:r>
          </a:p>
          <a:p>
            <a:r>
              <a:rPr lang="en-IN" sz="2000" dirty="0"/>
              <a:t>Click on ok and close.</a:t>
            </a:r>
          </a:p>
          <a:p>
            <a:r>
              <a:rPr lang="en-IN" sz="2000" dirty="0"/>
              <a:t>Now, a new field with basin area is created in the attribute table which contains the catchment area.</a:t>
            </a:r>
          </a:p>
          <a:p>
            <a:r>
              <a:rPr lang="en-IN" sz="2000" dirty="0"/>
              <a:t>Save and close the window.</a:t>
            </a:r>
          </a:p>
        </p:txBody>
      </p:sp>
      <p:sp>
        <p:nvSpPr>
          <p:cNvPr id="4" name="Slide Number Placeholder 3">
            <a:extLst>
              <a:ext uri="{FF2B5EF4-FFF2-40B4-BE49-F238E27FC236}">
                <a16:creationId xmlns:a16="http://schemas.microsoft.com/office/drawing/2014/main" id="{E407B869-886E-3A49-2E37-4DB3F4E885BE}"/>
              </a:ext>
            </a:extLst>
          </p:cNvPr>
          <p:cNvSpPr>
            <a:spLocks noGrp="1"/>
          </p:cNvSpPr>
          <p:nvPr>
            <p:ph type="sldNum" sz="quarter" idx="12"/>
          </p:nvPr>
        </p:nvSpPr>
        <p:spPr/>
        <p:txBody>
          <a:bodyPr/>
          <a:lstStyle/>
          <a:p>
            <a:fld id="{48D382CB-472B-4402-8D3C-93FBB5C1B1AC}" type="slidenum">
              <a:rPr lang="en-IN" smtClean="0"/>
              <a:t>29</a:t>
            </a:fld>
            <a:endParaRPr lang="en-IN"/>
          </a:p>
        </p:txBody>
      </p:sp>
    </p:spTree>
    <p:extLst>
      <p:ext uri="{BB962C8B-B14F-4D97-AF65-F5344CB8AC3E}">
        <p14:creationId xmlns:p14="http://schemas.microsoft.com/office/powerpoint/2010/main" val="189268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B6A81E7-2A43-4366-8431-1FA7A780A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vated view of marsh and tidelands at dusk">
            <a:extLst>
              <a:ext uri="{FF2B5EF4-FFF2-40B4-BE49-F238E27FC236}">
                <a16:creationId xmlns:a16="http://schemas.microsoft.com/office/drawing/2014/main" id="{465527A9-E513-F2E9-43D0-8FBEFAC89866}"/>
              </a:ext>
            </a:extLst>
          </p:cNvPr>
          <p:cNvPicPr>
            <a:picLocks noChangeAspect="1"/>
          </p:cNvPicPr>
          <p:nvPr/>
        </p:nvPicPr>
        <p:blipFill rotWithShape="1">
          <a:blip r:embed="rId2"/>
          <a:srcRect l="30495" r="16849" b="-1"/>
          <a:stretch/>
        </p:blipFill>
        <p:spPr>
          <a:xfrm>
            <a:off x="-1" y="-2"/>
            <a:ext cx="5410198" cy="6858002"/>
          </a:xfrm>
          <a:prstGeom prst="rect">
            <a:avLst/>
          </a:prstGeom>
        </p:spPr>
      </p:pic>
      <p:sp>
        <p:nvSpPr>
          <p:cNvPr id="22" name="Rectangle 21">
            <a:extLst>
              <a:ext uri="{FF2B5EF4-FFF2-40B4-BE49-F238E27FC236}">
                <a16:creationId xmlns:a16="http://schemas.microsoft.com/office/drawing/2014/main" id="{D09B7001-6C15-47E8-8C3B-A6EB53C98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D3D7337-C310-4B2B-BE2D-98E9D6EC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565" y="685800"/>
            <a:ext cx="540963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BD185-B18A-3F7E-332F-8BE20FE91BE0}"/>
              </a:ext>
            </a:extLst>
          </p:cNvPr>
          <p:cNvSpPr>
            <a:spLocks noGrp="1"/>
          </p:cNvSpPr>
          <p:nvPr>
            <p:ph type="title"/>
          </p:nvPr>
        </p:nvSpPr>
        <p:spPr>
          <a:xfrm>
            <a:off x="6746000" y="1253266"/>
            <a:ext cx="4110197" cy="907199"/>
          </a:xfrm>
        </p:spPr>
        <p:txBody>
          <a:bodyPr anchor="b">
            <a:normAutofit fontScale="90000"/>
          </a:bodyPr>
          <a:lstStyle/>
          <a:p>
            <a:pPr algn="ctr"/>
            <a:r>
              <a:rPr lang="en-IN" sz="3200" dirty="0">
                <a:solidFill>
                  <a:schemeClr val="tx1">
                    <a:lumMod val="65000"/>
                    <a:lumOff val="35000"/>
                  </a:schemeClr>
                </a:solidFill>
              </a:rPr>
              <a:t>What is a watershed?</a:t>
            </a:r>
            <a:br>
              <a:rPr lang="en-US" sz="3200" b="0" i="0" dirty="0">
                <a:solidFill>
                  <a:schemeClr val="tx1">
                    <a:lumMod val="65000"/>
                    <a:lumOff val="35000"/>
                  </a:schemeClr>
                </a:solidFill>
                <a:effectLst/>
                <a:highlight>
                  <a:srgbClr val="FFFFFF"/>
                </a:highlight>
                <a:latin typeface="Open Sans" panose="020F0502020204030204" pitchFamily="34" charset="0"/>
              </a:rPr>
            </a:br>
            <a:endParaRPr lang="en-IN" sz="32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6CEBF0C9-8886-DD8F-3A54-DD0597D23D91}"/>
              </a:ext>
            </a:extLst>
          </p:cNvPr>
          <p:cNvSpPr>
            <a:spLocks noGrp="1"/>
          </p:cNvSpPr>
          <p:nvPr>
            <p:ph idx="1"/>
          </p:nvPr>
        </p:nvSpPr>
        <p:spPr>
          <a:xfrm>
            <a:off x="6746001" y="2458095"/>
            <a:ext cx="4110198" cy="3075480"/>
          </a:xfrm>
        </p:spPr>
        <p:txBody>
          <a:bodyPr anchor="t">
            <a:normAutofit/>
          </a:bodyPr>
          <a:lstStyle/>
          <a:p>
            <a:r>
              <a:rPr lang="en-US" sz="1600" b="0" i="0" dirty="0">
                <a:solidFill>
                  <a:schemeClr val="tx1">
                    <a:lumMod val="65000"/>
                    <a:lumOff val="35000"/>
                  </a:schemeClr>
                </a:solidFill>
                <a:effectLst/>
                <a:highlight>
                  <a:srgbClr val="FFFFFF"/>
                </a:highlight>
                <a:latin typeface="Open Sans" panose="020F0502020204030204" pitchFamily="34" charset="0"/>
              </a:rPr>
              <a:t>A watershed is the area of land where all of the water that falls in it and drains off of it goes into the same place or common outlet. A watershed is also defined by topographic divides between two or more adjacent catchment </a:t>
            </a:r>
            <a:r>
              <a:rPr lang="en-US" sz="1600" dirty="0">
                <a:solidFill>
                  <a:schemeClr val="tx1">
                    <a:lumMod val="65000"/>
                    <a:lumOff val="35000"/>
                  </a:schemeClr>
                </a:solidFill>
                <a:highlight>
                  <a:srgbClr val="FFFFFF"/>
                </a:highlight>
                <a:latin typeface="Open Sans" panose="020F0502020204030204" pitchFamily="34" charset="0"/>
              </a:rPr>
              <a:t>basins</a:t>
            </a:r>
            <a:r>
              <a:rPr lang="en-US" sz="1600" b="0" i="0" dirty="0">
                <a:solidFill>
                  <a:schemeClr val="tx1">
                    <a:lumMod val="65000"/>
                    <a:lumOff val="35000"/>
                  </a:schemeClr>
                </a:solidFill>
                <a:effectLst/>
                <a:highlight>
                  <a:srgbClr val="FFFFFF"/>
                </a:highlight>
                <a:latin typeface="Open Sans" panose="020F0502020204030204" pitchFamily="34" charset="0"/>
              </a:rPr>
              <a:t>, such as a </a:t>
            </a:r>
            <a:r>
              <a:rPr lang="en-US" sz="1600" dirty="0">
                <a:solidFill>
                  <a:schemeClr val="tx1">
                    <a:lumMod val="65000"/>
                    <a:lumOff val="35000"/>
                  </a:schemeClr>
                </a:solidFill>
                <a:highlight>
                  <a:srgbClr val="FFFFFF"/>
                </a:highlight>
                <a:latin typeface="Open Sans" panose="020F0502020204030204" pitchFamily="34" charset="0"/>
              </a:rPr>
              <a:t>ridge</a:t>
            </a:r>
            <a:r>
              <a:rPr lang="en-US" sz="1600" b="0" i="0" dirty="0">
                <a:solidFill>
                  <a:schemeClr val="tx1">
                    <a:lumMod val="65000"/>
                    <a:lumOff val="35000"/>
                  </a:schemeClr>
                </a:solidFill>
                <a:effectLst/>
                <a:highlight>
                  <a:srgbClr val="FFFFFF"/>
                </a:highlight>
                <a:latin typeface="Open Sans" panose="020F0502020204030204" pitchFamily="34" charset="0"/>
              </a:rPr>
              <a:t> or a </a:t>
            </a:r>
            <a:r>
              <a:rPr lang="en-US" sz="1600" dirty="0">
                <a:solidFill>
                  <a:schemeClr val="tx1">
                    <a:lumMod val="65000"/>
                    <a:lumOff val="35000"/>
                  </a:schemeClr>
                </a:solidFill>
                <a:highlight>
                  <a:srgbClr val="FFFFFF"/>
                </a:highlight>
                <a:latin typeface="Open Sans" panose="020F0502020204030204" pitchFamily="34" charset="0"/>
              </a:rPr>
              <a:t>crest</a:t>
            </a:r>
            <a:r>
              <a:rPr lang="en-US" sz="1600" b="0" i="0" dirty="0">
                <a:solidFill>
                  <a:schemeClr val="tx1">
                    <a:lumMod val="65000"/>
                    <a:lumOff val="35000"/>
                  </a:schemeClr>
                </a:solidFill>
                <a:effectLst/>
                <a:highlight>
                  <a:srgbClr val="FFFFFF"/>
                </a:highlight>
                <a:latin typeface="Open Sans" panose="020F0502020204030204" pitchFamily="34" charset="0"/>
              </a:rPr>
              <a:t>.</a:t>
            </a:r>
          </a:p>
          <a:p>
            <a:r>
              <a:rPr lang="en-US" sz="1600" b="0" i="0" dirty="0">
                <a:solidFill>
                  <a:schemeClr val="tx1">
                    <a:lumMod val="65000"/>
                    <a:lumOff val="35000"/>
                  </a:schemeClr>
                </a:solidFill>
                <a:effectLst/>
                <a:highlight>
                  <a:srgbClr val="FFFFFF"/>
                </a:highlight>
                <a:latin typeface="Open Sans" panose="020B0606030504020204" pitchFamily="34" charset="0"/>
              </a:rPr>
              <a:t>In simple words watershed is a region of land within which water flows down into a specified body, such as a river, lake, sea, or ocean; a drainage basin.</a:t>
            </a:r>
          </a:p>
          <a:p>
            <a:endParaRPr lang="en-IN" sz="1600" dirty="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8B6D9A80-A7A2-87FE-A4A3-2CACF4D94F3B}"/>
              </a:ext>
            </a:extLst>
          </p:cNvPr>
          <p:cNvSpPr>
            <a:spLocks noGrp="1"/>
          </p:cNvSpPr>
          <p:nvPr>
            <p:ph type="sldNum" sz="quarter" idx="12"/>
          </p:nvPr>
        </p:nvSpPr>
        <p:spPr/>
        <p:txBody>
          <a:bodyPr/>
          <a:lstStyle/>
          <a:p>
            <a:fld id="{48D382CB-472B-4402-8D3C-93FBB5C1B1AC}" type="slidenum">
              <a:rPr lang="en-IN" smtClean="0"/>
              <a:t>3</a:t>
            </a:fld>
            <a:endParaRPr lang="en-IN"/>
          </a:p>
        </p:txBody>
      </p:sp>
    </p:spTree>
    <p:extLst>
      <p:ext uri="{BB962C8B-B14F-4D97-AF65-F5344CB8AC3E}">
        <p14:creationId xmlns:p14="http://schemas.microsoft.com/office/powerpoint/2010/main" val="3193877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56EAC-68C2-EB6C-C831-128E960FEEE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Field calculator window</a:t>
            </a:r>
          </a:p>
        </p:txBody>
      </p:sp>
      <p:pic>
        <p:nvPicPr>
          <p:cNvPr id="5" name="Content Placeholder 4" descr="A screenshot of a computer&#10;&#10;Description automatically generated">
            <a:extLst>
              <a:ext uri="{FF2B5EF4-FFF2-40B4-BE49-F238E27FC236}">
                <a16:creationId xmlns:a16="http://schemas.microsoft.com/office/drawing/2014/main" id="{4807297D-C666-9490-FEB8-E0CF375542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1747" y="643466"/>
            <a:ext cx="5971838" cy="5568739"/>
          </a:xfrm>
          <a:prstGeom prst="rect">
            <a:avLst/>
          </a:prstGeom>
        </p:spPr>
      </p:pic>
      <p:sp>
        <p:nvSpPr>
          <p:cNvPr id="3" name="Slide Number Placeholder 2">
            <a:extLst>
              <a:ext uri="{FF2B5EF4-FFF2-40B4-BE49-F238E27FC236}">
                <a16:creationId xmlns:a16="http://schemas.microsoft.com/office/drawing/2014/main" id="{C3352D33-9297-D441-10BA-076EEA57A48D}"/>
              </a:ext>
            </a:extLst>
          </p:cNvPr>
          <p:cNvSpPr>
            <a:spLocks noGrp="1"/>
          </p:cNvSpPr>
          <p:nvPr>
            <p:ph type="sldNum" sz="quarter" idx="12"/>
          </p:nvPr>
        </p:nvSpPr>
        <p:spPr/>
        <p:txBody>
          <a:bodyPr/>
          <a:lstStyle/>
          <a:p>
            <a:fld id="{48D382CB-472B-4402-8D3C-93FBB5C1B1AC}" type="slidenum">
              <a:rPr lang="en-IN" smtClean="0"/>
              <a:t>30</a:t>
            </a:fld>
            <a:endParaRPr lang="en-IN"/>
          </a:p>
        </p:txBody>
      </p:sp>
    </p:spTree>
    <p:extLst>
      <p:ext uri="{BB962C8B-B14F-4D97-AF65-F5344CB8AC3E}">
        <p14:creationId xmlns:p14="http://schemas.microsoft.com/office/powerpoint/2010/main" val="2883738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95F6-6965-2CFC-58F5-8AB8900CC008}"/>
              </a:ext>
            </a:extLst>
          </p:cNvPr>
          <p:cNvSpPr>
            <a:spLocks noGrp="1"/>
          </p:cNvSpPr>
          <p:nvPr>
            <p:ph type="title"/>
          </p:nvPr>
        </p:nvSpPr>
        <p:spPr/>
        <p:txBody>
          <a:bodyPr/>
          <a:lstStyle/>
          <a:p>
            <a:r>
              <a:rPr lang="en-IN" dirty="0"/>
              <a:t>Result </a:t>
            </a:r>
          </a:p>
        </p:txBody>
      </p:sp>
      <p:pic>
        <p:nvPicPr>
          <p:cNvPr id="5" name="Content Placeholder 4">
            <a:extLst>
              <a:ext uri="{FF2B5EF4-FFF2-40B4-BE49-F238E27FC236}">
                <a16:creationId xmlns:a16="http://schemas.microsoft.com/office/drawing/2014/main" id="{C2ABC362-3E43-0CFF-E8B0-9AF1D054D5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786" y="1823193"/>
            <a:ext cx="10515600" cy="1477328"/>
          </a:xfr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703E81B-0D58-1CD0-1D9C-62DF2ADAC148}"/>
                  </a:ext>
                </a:extLst>
              </p:cNvPr>
              <p:cNvSpPr txBox="1"/>
              <p:nvPr/>
            </p:nvSpPr>
            <p:spPr>
              <a:xfrm>
                <a:off x="1197204" y="3648173"/>
                <a:ext cx="9398524" cy="1938992"/>
              </a:xfrm>
              <a:prstGeom prst="rect">
                <a:avLst/>
              </a:prstGeom>
              <a:noFill/>
            </p:spPr>
            <p:txBody>
              <a:bodyPr wrap="square" rtlCol="0">
                <a:spAutoFit/>
              </a:bodyPr>
              <a:lstStyle/>
              <a:p>
                <a:r>
                  <a:rPr lang="en-IN" sz="2400" dirty="0"/>
                  <a:t>Using QGIS software we perform the area calculation on our delineated watershed. The results are as follows:</a:t>
                </a:r>
              </a:p>
              <a:p>
                <a:endParaRPr lang="en-IN" sz="2400" dirty="0"/>
              </a:p>
              <a:p>
                <a:r>
                  <a:rPr lang="en-IN" sz="2400" dirty="0"/>
                  <a:t>Area of the watershed/catchment = 2297557203.40577 </a:t>
                </a:r>
                <a14:m>
                  <m:oMath xmlns:m="http://schemas.openxmlformats.org/officeDocument/2006/math">
                    <m:sSup>
                      <m:sSupPr>
                        <m:ctrlPr>
                          <a:rPr lang="en-IN" sz="2400" i="1" smtClean="0">
                            <a:latin typeface="Cambria Math" panose="02040503050406030204" pitchFamily="18" charset="0"/>
                          </a:rPr>
                        </m:ctrlPr>
                      </m:sSupPr>
                      <m:e>
                        <m:r>
                          <a:rPr lang="en-IN" sz="2400" b="0" i="1" smtClean="0">
                            <a:latin typeface="Cambria Math" panose="02040503050406030204" pitchFamily="18" charset="0"/>
                          </a:rPr>
                          <m:t>𝑚</m:t>
                        </m:r>
                      </m:e>
                      <m:sup>
                        <m:r>
                          <a:rPr lang="en-IN" sz="2400" i="1" smtClean="0">
                            <a:latin typeface="Cambria Math" panose="02040503050406030204" pitchFamily="18" charset="0"/>
                          </a:rPr>
                          <m:t>2</m:t>
                        </m:r>
                      </m:sup>
                    </m:sSup>
                  </m:oMath>
                </a14:m>
                <a:endParaRPr lang="en-IN" sz="2400" dirty="0"/>
              </a:p>
              <a:p>
                <a:r>
                  <a:rPr lang="en-IN" sz="2400" dirty="0"/>
                  <a:t>                                                                        </a:t>
                </a:r>
                <a:r>
                  <a:rPr lang="en-IN" sz="2400"/>
                  <a:t>= </a:t>
                </a:r>
                <a:r>
                  <a:rPr lang="en-IN" sz="2400" b="1"/>
                  <a:t>2297.557 </a:t>
                </a:r>
                <a14:m>
                  <m:oMath xmlns:m="http://schemas.openxmlformats.org/officeDocument/2006/math">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𝒌𝒎</m:t>
                        </m:r>
                      </m:e>
                      <m:sup>
                        <m:r>
                          <a:rPr lang="en-IN" sz="2400" b="1" i="1" smtClean="0">
                            <a:latin typeface="Cambria Math" panose="02040503050406030204" pitchFamily="18" charset="0"/>
                          </a:rPr>
                          <m:t>𝟐</m:t>
                        </m:r>
                      </m:sup>
                    </m:sSup>
                  </m:oMath>
                </a14:m>
                <a:endParaRPr lang="en-IN" sz="2400" b="1" dirty="0"/>
              </a:p>
            </p:txBody>
          </p:sp>
        </mc:Choice>
        <mc:Fallback>
          <p:sp>
            <p:nvSpPr>
              <p:cNvPr id="6" name="TextBox 5">
                <a:extLst>
                  <a:ext uri="{FF2B5EF4-FFF2-40B4-BE49-F238E27FC236}">
                    <a16:creationId xmlns:a16="http://schemas.microsoft.com/office/drawing/2014/main" id="{8703E81B-0D58-1CD0-1D9C-62DF2ADAC148}"/>
                  </a:ext>
                </a:extLst>
              </p:cNvPr>
              <p:cNvSpPr txBox="1">
                <a:spLocks noRot="1" noChangeAspect="1" noMove="1" noResize="1" noEditPoints="1" noAdjustHandles="1" noChangeArrowheads="1" noChangeShapeType="1" noTextEdit="1"/>
              </p:cNvSpPr>
              <p:nvPr/>
            </p:nvSpPr>
            <p:spPr>
              <a:xfrm>
                <a:off x="1197204" y="3648173"/>
                <a:ext cx="9398524" cy="1938992"/>
              </a:xfrm>
              <a:prstGeom prst="rect">
                <a:avLst/>
              </a:prstGeom>
              <a:blipFill>
                <a:blip r:embed="rId3"/>
                <a:stretch>
                  <a:fillRect l="-973" t="-2508" b="-6583"/>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99212C06-3522-47C5-14FB-6A04F618077A}"/>
              </a:ext>
            </a:extLst>
          </p:cNvPr>
          <p:cNvSpPr>
            <a:spLocks noGrp="1"/>
          </p:cNvSpPr>
          <p:nvPr>
            <p:ph type="sldNum" sz="quarter" idx="12"/>
          </p:nvPr>
        </p:nvSpPr>
        <p:spPr/>
        <p:txBody>
          <a:bodyPr/>
          <a:lstStyle/>
          <a:p>
            <a:fld id="{48D382CB-472B-4402-8D3C-93FBB5C1B1AC}" type="slidenum">
              <a:rPr lang="en-IN" smtClean="0"/>
              <a:t>31</a:t>
            </a:fld>
            <a:endParaRPr lang="en-IN"/>
          </a:p>
        </p:txBody>
      </p:sp>
    </p:spTree>
    <p:extLst>
      <p:ext uri="{BB962C8B-B14F-4D97-AF65-F5344CB8AC3E}">
        <p14:creationId xmlns:p14="http://schemas.microsoft.com/office/powerpoint/2010/main" val="1018264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DC417-DC67-AAA5-A3E5-E74475B35FC9}"/>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Total stream length calculation</a:t>
            </a:r>
          </a:p>
        </p:txBody>
      </p:sp>
      <p:sp>
        <p:nvSpPr>
          <p:cNvPr id="3" name="Content Placeholder 2">
            <a:extLst>
              <a:ext uri="{FF2B5EF4-FFF2-40B4-BE49-F238E27FC236}">
                <a16:creationId xmlns:a16="http://schemas.microsoft.com/office/drawing/2014/main" id="{4CC3358A-B1AD-CA85-8D59-AD50CFECFFDA}"/>
              </a:ext>
            </a:extLst>
          </p:cNvPr>
          <p:cNvSpPr>
            <a:spLocks noGrp="1"/>
          </p:cNvSpPr>
          <p:nvPr>
            <p:ph idx="1"/>
          </p:nvPr>
        </p:nvSpPr>
        <p:spPr>
          <a:xfrm>
            <a:off x="4810259" y="649480"/>
            <a:ext cx="6555347" cy="5546047"/>
          </a:xfrm>
        </p:spPr>
        <p:txBody>
          <a:bodyPr anchor="ctr">
            <a:normAutofit/>
          </a:bodyPr>
          <a:lstStyle/>
          <a:p>
            <a:r>
              <a:rPr lang="en-IN" sz="2000" dirty="0"/>
              <a:t>Open the attribute table of channel layer.</a:t>
            </a:r>
          </a:p>
          <a:p>
            <a:r>
              <a:rPr lang="en-IN" sz="2000" dirty="0"/>
              <a:t>In that layer there is complete information about length of all streams.</a:t>
            </a:r>
          </a:p>
          <a:p>
            <a:r>
              <a:rPr lang="en-IN" sz="2000" dirty="0"/>
              <a:t>We will dissolve all the streams data into a single file using dissolve tool provided in geoprocessing tools.</a:t>
            </a:r>
          </a:p>
          <a:p>
            <a:r>
              <a:rPr lang="en-IN" sz="2000" dirty="0"/>
              <a:t>In dissolve window select channels as input layer and create a new file to save the dissolved layer.</a:t>
            </a:r>
          </a:p>
          <a:p>
            <a:r>
              <a:rPr lang="en-IN" sz="2000" dirty="0"/>
              <a:t>Open the attribute table of dissolved layer and open field calculator.</a:t>
            </a:r>
          </a:p>
          <a:p>
            <a:r>
              <a:rPr lang="en-IN" sz="2000" dirty="0"/>
              <a:t>Create a new field named total stream length.</a:t>
            </a:r>
          </a:p>
          <a:p>
            <a:r>
              <a:rPr lang="en-IN" sz="2000" dirty="0"/>
              <a:t>In geometry select $length and click on ok.</a:t>
            </a:r>
          </a:p>
          <a:p>
            <a:r>
              <a:rPr lang="en-IN" sz="2000" dirty="0"/>
              <a:t>Now a field named total stream length created in attribute table which contain total length of all the streams in the catchment.</a:t>
            </a:r>
          </a:p>
        </p:txBody>
      </p:sp>
      <p:sp>
        <p:nvSpPr>
          <p:cNvPr id="4" name="Slide Number Placeholder 3">
            <a:extLst>
              <a:ext uri="{FF2B5EF4-FFF2-40B4-BE49-F238E27FC236}">
                <a16:creationId xmlns:a16="http://schemas.microsoft.com/office/drawing/2014/main" id="{FD86C246-5058-9727-AF8E-F93C1A4AC91F}"/>
              </a:ext>
            </a:extLst>
          </p:cNvPr>
          <p:cNvSpPr>
            <a:spLocks noGrp="1"/>
          </p:cNvSpPr>
          <p:nvPr>
            <p:ph type="sldNum" sz="quarter" idx="12"/>
          </p:nvPr>
        </p:nvSpPr>
        <p:spPr/>
        <p:txBody>
          <a:bodyPr/>
          <a:lstStyle/>
          <a:p>
            <a:fld id="{48D382CB-472B-4402-8D3C-93FBB5C1B1AC}" type="slidenum">
              <a:rPr lang="en-IN" smtClean="0"/>
              <a:t>32</a:t>
            </a:fld>
            <a:endParaRPr lang="en-IN"/>
          </a:p>
        </p:txBody>
      </p:sp>
    </p:spTree>
    <p:extLst>
      <p:ext uri="{BB962C8B-B14F-4D97-AF65-F5344CB8AC3E}">
        <p14:creationId xmlns:p14="http://schemas.microsoft.com/office/powerpoint/2010/main" val="2322792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755CD4-B8FC-D33A-C638-11876276547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Dissolve Window</a:t>
            </a:r>
          </a:p>
        </p:txBody>
      </p:sp>
      <p:pic>
        <p:nvPicPr>
          <p:cNvPr id="5" name="Content Placeholder 4" descr="A screenshot of a computer&#10;&#10;Description automatically generated">
            <a:extLst>
              <a:ext uri="{FF2B5EF4-FFF2-40B4-BE49-F238E27FC236}">
                <a16:creationId xmlns:a16="http://schemas.microsoft.com/office/drawing/2014/main" id="{AEA9E4B1-D653-5B66-DD9F-FDC396C7EA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890956"/>
            <a:ext cx="7225748" cy="5076087"/>
          </a:xfrm>
          <a:prstGeom prst="rect">
            <a:avLst/>
          </a:prstGeom>
        </p:spPr>
      </p:pic>
      <p:sp>
        <p:nvSpPr>
          <p:cNvPr id="3" name="Slide Number Placeholder 2">
            <a:extLst>
              <a:ext uri="{FF2B5EF4-FFF2-40B4-BE49-F238E27FC236}">
                <a16:creationId xmlns:a16="http://schemas.microsoft.com/office/drawing/2014/main" id="{1896036E-19A2-FB91-DBEB-05D0DBDAC5A6}"/>
              </a:ext>
            </a:extLst>
          </p:cNvPr>
          <p:cNvSpPr>
            <a:spLocks noGrp="1"/>
          </p:cNvSpPr>
          <p:nvPr>
            <p:ph type="sldNum" sz="quarter" idx="12"/>
          </p:nvPr>
        </p:nvSpPr>
        <p:spPr/>
        <p:txBody>
          <a:bodyPr/>
          <a:lstStyle/>
          <a:p>
            <a:fld id="{48D382CB-472B-4402-8D3C-93FBB5C1B1AC}" type="slidenum">
              <a:rPr lang="en-IN" smtClean="0"/>
              <a:t>33</a:t>
            </a:fld>
            <a:endParaRPr lang="en-IN"/>
          </a:p>
        </p:txBody>
      </p:sp>
    </p:spTree>
    <p:extLst>
      <p:ext uri="{BB962C8B-B14F-4D97-AF65-F5344CB8AC3E}">
        <p14:creationId xmlns:p14="http://schemas.microsoft.com/office/powerpoint/2010/main" val="2359374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D7961-B1CF-341F-EE9C-EB330089FBC0}"/>
              </a:ext>
            </a:extLst>
          </p:cNvPr>
          <p:cNvSpPr>
            <a:spLocks noGrp="1"/>
          </p:cNvSpPr>
          <p:nvPr>
            <p:ph type="title"/>
          </p:nvPr>
        </p:nvSpPr>
        <p:spPr>
          <a:xfrm>
            <a:off x="1179576" y="1163848"/>
            <a:ext cx="9829800" cy="1325880"/>
          </a:xfrm>
        </p:spPr>
        <p:txBody>
          <a:bodyPr vert="horz" lIns="91440" tIns="45720" rIns="91440" bIns="45720" rtlCol="0" anchor="b">
            <a:normAutofit/>
          </a:bodyPr>
          <a:lstStyle/>
          <a:p>
            <a:pPr algn="ctr"/>
            <a:r>
              <a:rPr lang="en-US" sz="3600" kern="1200" dirty="0">
                <a:solidFill>
                  <a:schemeClr val="tx2"/>
                </a:solidFill>
                <a:latin typeface="+mj-lt"/>
                <a:ea typeface="+mj-ea"/>
                <a:cs typeface="+mj-cs"/>
              </a:rPr>
              <a:t>Result</a:t>
            </a:r>
            <a:br>
              <a:rPr lang="en-US" sz="3600" kern="1200" dirty="0">
                <a:solidFill>
                  <a:schemeClr val="tx2"/>
                </a:solidFill>
                <a:latin typeface="+mj-lt"/>
                <a:ea typeface="+mj-ea"/>
                <a:cs typeface="+mj-cs"/>
              </a:rPr>
            </a:br>
            <a:endParaRPr lang="en-US" sz="3600" kern="1200" dirty="0">
              <a:solidFill>
                <a:schemeClr val="tx2"/>
              </a:solidFill>
              <a:latin typeface="+mj-lt"/>
              <a:ea typeface="+mj-ea"/>
              <a:cs typeface="+mj-cs"/>
            </a:endParaRPr>
          </a:p>
        </p:txBody>
      </p:sp>
      <p:grpSp>
        <p:nvGrpSpPr>
          <p:cNvPr id="46" name="Group 45">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35" name="Freeform: Shape 34">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A screenshot of a computer&#10;&#10;Description automatically generated">
            <a:extLst>
              <a:ext uri="{FF2B5EF4-FFF2-40B4-BE49-F238E27FC236}">
                <a16:creationId xmlns:a16="http://schemas.microsoft.com/office/drawing/2014/main" id="{16184882-EC04-6C0F-4A0F-D1456BA7D8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518" y="3686694"/>
            <a:ext cx="5521910" cy="1157680"/>
          </a:xfrm>
          <a:prstGeom prst="rect">
            <a:avLst/>
          </a:prstGeom>
        </p:spPr>
      </p:pic>
      <p:sp>
        <p:nvSpPr>
          <p:cNvPr id="6" name="TextBox 5">
            <a:extLst>
              <a:ext uri="{FF2B5EF4-FFF2-40B4-BE49-F238E27FC236}">
                <a16:creationId xmlns:a16="http://schemas.microsoft.com/office/drawing/2014/main" id="{2719F3A1-4F01-9DE0-CC43-DA6CEC8C09E5}"/>
              </a:ext>
            </a:extLst>
          </p:cNvPr>
          <p:cNvSpPr txBox="1"/>
          <p:nvPr/>
        </p:nvSpPr>
        <p:spPr>
          <a:xfrm>
            <a:off x="6354871" y="2827419"/>
            <a:ext cx="5029200" cy="322762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solidFill>
                  <a:schemeClr val="tx2"/>
                </a:solidFill>
              </a:rPr>
              <a:t>Using QGIS software we perform total stream length calculation on our delineated watershed. The results are as follows:</a:t>
            </a:r>
          </a:p>
          <a:p>
            <a:pPr indent="-228600">
              <a:lnSpc>
                <a:spcPct val="90000"/>
              </a:lnSpc>
              <a:spcAft>
                <a:spcPts val="600"/>
              </a:spcAft>
              <a:buFont typeface="Arial" panose="020B0604020202020204" pitchFamily="34" charset="0"/>
              <a:buChar char="•"/>
            </a:pPr>
            <a:endParaRPr lang="en-US" dirty="0">
              <a:solidFill>
                <a:schemeClr val="tx2"/>
              </a:solidFill>
            </a:endParaRPr>
          </a:p>
          <a:p>
            <a:pPr indent="-228600">
              <a:lnSpc>
                <a:spcPct val="90000"/>
              </a:lnSpc>
              <a:spcAft>
                <a:spcPts val="600"/>
              </a:spcAft>
              <a:buFont typeface="Arial" panose="020B0604020202020204" pitchFamily="34" charset="0"/>
              <a:buChar char="•"/>
            </a:pPr>
            <a:r>
              <a:rPr lang="en-US" dirty="0">
                <a:solidFill>
                  <a:schemeClr val="tx2"/>
                </a:solidFill>
              </a:rPr>
              <a:t>Total length of all streams  = 1210650.75986 m</a:t>
            </a:r>
          </a:p>
          <a:p>
            <a:pPr>
              <a:lnSpc>
                <a:spcPct val="90000"/>
              </a:lnSpc>
              <a:spcAft>
                <a:spcPts val="600"/>
              </a:spcAft>
            </a:pPr>
            <a:r>
              <a:rPr lang="en-US" dirty="0">
                <a:solidFill>
                  <a:schemeClr val="tx2"/>
                </a:solidFill>
              </a:rPr>
              <a:t>                                                             =  </a:t>
            </a:r>
            <a:r>
              <a:rPr lang="en-US" b="1" dirty="0">
                <a:solidFill>
                  <a:schemeClr val="tx2"/>
                </a:solidFill>
              </a:rPr>
              <a:t>1210.651 km</a:t>
            </a:r>
            <a:r>
              <a:rPr lang="en-US" dirty="0">
                <a:solidFill>
                  <a:schemeClr val="tx2"/>
                </a:solidFill>
              </a:rPr>
              <a:t>                                                                   </a:t>
            </a:r>
            <a:endParaRPr lang="en-US" b="1" dirty="0">
              <a:solidFill>
                <a:schemeClr val="tx2"/>
              </a:solidFill>
            </a:endParaRPr>
          </a:p>
          <a:p>
            <a:pPr indent="-228600">
              <a:lnSpc>
                <a:spcPct val="90000"/>
              </a:lnSpc>
              <a:spcAft>
                <a:spcPts val="600"/>
              </a:spcAft>
              <a:buFont typeface="Arial" panose="020B0604020202020204" pitchFamily="34" charset="0"/>
              <a:buChar char="•"/>
            </a:pPr>
            <a:endParaRPr lang="en-US" dirty="0">
              <a:solidFill>
                <a:schemeClr val="tx2"/>
              </a:solidFill>
            </a:endParaRPr>
          </a:p>
        </p:txBody>
      </p:sp>
      <p:grpSp>
        <p:nvGrpSpPr>
          <p:cNvPr id="40" name="Group 39">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41" name="Freeform: Shape 40">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4" name="Freeform: Shape 43">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75218B52-C8A9-71A5-736F-DDB48D5006C4}"/>
              </a:ext>
            </a:extLst>
          </p:cNvPr>
          <p:cNvSpPr>
            <a:spLocks noGrp="1"/>
          </p:cNvSpPr>
          <p:nvPr>
            <p:ph type="sldNum" sz="quarter" idx="12"/>
          </p:nvPr>
        </p:nvSpPr>
        <p:spPr/>
        <p:txBody>
          <a:bodyPr/>
          <a:lstStyle/>
          <a:p>
            <a:fld id="{48D382CB-472B-4402-8D3C-93FBB5C1B1AC}" type="slidenum">
              <a:rPr lang="en-IN" smtClean="0"/>
              <a:t>34</a:t>
            </a:fld>
            <a:endParaRPr lang="en-IN"/>
          </a:p>
        </p:txBody>
      </p:sp>
    </p:spTree>
    <p:extLst>
      <p:ext uri="{BB962C8B-B14F-4D97-AF65-F5344CB8AC3E}">
        <p14:creationId xmlns:p14="http://schemas.microsoft.com/office/powerpoint/2010/main" val="1700825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5924-D27B-DF25-7B86-9F2587177C7F}"/>
              </a:ext>
            </a:extLst>
          </p:cNvPr>
          <p:cNvSpPr>
            <a:spLocks noGrp="1"/>
          </p:cNvSpPr>
          <p:nvPr>
            <p:ph type="title"/>
          </p:nvPr>
        </p:nvSpPr>
        <p:spPr/>
        <p:txBody>
          <a:bodyPr/>
          <a:lstStyle/>
          <a:p>
            <a:r>
              <a:rPr lang="en-IN" dirty="0"/>
              <a:t>Drainage density </a:t>
            </a:r>
          </a:p>
        </p:txBody>
      </p:sp>
      <p:sp>
        <p:nvSpPr>
          <p:cNvPr id="3" name="Content Placeholder 2">
            <a:extLst>
              <a:ext uri="{FF2B5EF4-FFF2-40B4-BE49-F238E27FC236}">
                <a16:creationId xmlns:a16="http://schemas.microsoft.com/office/drawing/2014/main" id="{E4DEF25C-81B9-D06F-A4D9-F37512350308}"/>
              </a:ext>
            </a:extLst>
          </p:cNvPr>
          <p:cNvSpPr>
            <a:spLocks noGrp="1"/>
          </p:cNvSpPr>
          <p:nvPr>
            <p:ph idx="1"/>
          </p:nvPr>
        </p:nvSpPr>
        <p:spPr/>
        <p:txBody>
          <a:bodyPr>
            <a:normAutofit/>
          </a:bodyPr>
          <a:lstStyle/>
          <a:p>
            <a:r>
              <a:rPr lang="en-US" dirty="0"/>
              <a:t>Drainage density, D-d , is defined as the total length of channels per unit area, and it describes the drainage spacing and distribution in a catchment.</a:t>
            </a:r>
          </a:p>
          <a:p>
            <a:endParaRPr lang="en-US" dirty="0"/>
          </a:p>
          <a:p>
            <a:endParaRPr lang="en-US" dirty="0"/>
          </a:p>
          <a:p>
            <a:endParaRPr lang="en-US" dirty="0"/>
          </a:p>
          <a:p>
            <a:endParaRPr lang="en-US" dirty="0"/>
          </a:p>
        </p:txBody>
      </p:sp>
      <p:pic>
        <p:nvPicPr>
          <p:cNvPr id="5" name="Picture 4" descr="A math equation on a blue background&#10;&#10;Description automatically generated">
            <a:extLst>
              <a:ext uri="{FF2B5EF4-FFF2-40B4-BE49-F238E27FC236}">
                <a16:creationId xmlns:a16="http://schemas.microsoft.com/office/drawing/2014/main" id="{97FDBF4B-48B3-1F51-10D5-616955FBE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0344" y="3429000"/>
            <a:ext cx="6724650" cy="1390650"/>
          </a:xfrm>
          <a:prstGeom prst="rect">
            <a:avLst/>
          </a:prstGeom>
        </p:spPr>
      </p:pic>
      <p:sp>
        <p:nvSpPr>
          <p:cNvPr id="4" name="Slide Number Placeholder 3">
            <a:extLst>
              <a:ext uri="{FF2B5EF4-FFF2-40B4-BE49-F238E27FC236}">
                <a16:creationId xmlns:a16="http://schemas.microsoft.com/office/drawing/2014/main" id="{D1EC77F2-8681-2F10-A9DC-5723F0E1D063}"/>
              </a:ext>
            </a:extLst>
          </p:cNvPr>
          <p:cNvSpPr>
            <a:spLocks noGrp="1"/>
          </p:cNvSpPr>
          <p:nvPr>
            <p:ph type="sldNum" sz="quarter" idx="12"/>
          </p:nvPr>
        </p:nvSpPr>
        <p:spPr/>
        <p:txBody>
          <a:bodyPr/>
          <a:lstStyle/>
          <a:p>
            <a:fld id="{48D382CB-472B-4402-8D3C-93FBB5C1B1AC}" type="slidenum">
              <a:rPr lang="en-IN" smtClean="0"/>
              <a:t>35</a:t>
            </a:fld>
            <a:endParaRPr lang="en-IN"/>
          </a:p>
        </p:txBody>
      </p:sp>
    </p:spTree>
    <p:extLst>
      <p:ext uri="{BB962C8B-B14F-4D97-AF65-F5344CB8AC3E}">
        <p14:creationId xmlns:p14="http://schemas.microsoft.com/office/powerpoint/2010/main" val="2605199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B20D-CACF-9897-F861-8E13976DC298}"/>
              </a:ext>
            </a:extLst>
          </p:cNvPr>
          <p:cNvSpPr>
            <a:spLocks noGrp="1"/>
          </p:cNvSpPr>
          <p:nvPr>
            <p:ph type="title"/>
          </p:nvPr>
        </p:nvSpPr>
        <p:spPr/>
        <p:txBody>
          <a:bodyPr/>
          <a:lstStyle/>
          <a:p>
            <a:r>
              <a:rPr lang="en-IN" dirty="0"/>
              <a:t>Drainage density calculation</a:t>
            </a:r>
          </a:p>
        </p:txBody>
      </p:sp>
      <p:sp>
        <p:nvSpPr>
          <p:cNvPr id="3" name="Content Placeholder 2">
            <a:extLst>
              <a:ext uri="{FF2B5EF4-FFF2-40B4-BE49-F238E27FC236}">
                <a16:creationId xmlns:a16="http://schemas.microsoft.com/office/drawing/2014/main" id="{71B7E52F-B00C-EF7E-2A75-D95454D7980E}"/>
              </a:ext>
            </a:extLst>
          </p:cNvPr>
          <p:cNvSpPr>
            <a:spLocks noGrp="1"/>
          </p:cNvSpPr>
          <p:nvPr>
            <p:ph idx="1"/>
          </p:nvPr>
        </p:nvSpPr>
        <p:spPr/>
        <p:txBody>
          <a:bodyPr>
            <a:normAutofit lnSpcReduction="10000"/>
          </a:bodyPr>
          <a:lstStyle/>
          <a:p>
            <a:r>
              <a:rPr lang="en-IN" dirty="0"/>
              <a:t>We have basin area and total length of all streams in two different attribute tables.</a:t>
            </a:r>
          </a:p>
          <a:p>
            <a:r>
              <a:rPr lang="en-IN" dirty="0"/>
              <a:t>In order to calculate the drainage density we intersect both the layers using intersection tool and bring both fields under one attribute table.</a:t>
            </a:r>
          </a:p>
          <a:p>
            <a:r>
              <a:rPr lang="en-IN" dirty="0"/>
              <a:t>After performing intersection open field calculator and create a field named drainage density.</a:t>
            </a:r>
          </a:p>
          <a:p>
            <a:r>
              <a:rPr lang="en-IN" dirty="0"/>
              <a:t>Apply the D-d formula in field calculator and click on ok.</a:t>
            </a:r>
          </a:p>
          <a:p>
            <a:r>
              <a:rPr lang="en-IN" dirty="0"/>
              <a:t>Now we can see a new field named D-d which contain the drainage density of the catchment.</a:t>
            </a:r>
          </a:p>
        </p:txBody>
      </p:sp>
      <p:sp>
        <p:nvSpPr>
          <p:cNvPr id="4" name="Slide Number Placeholder 3">
            <a:extLst>
              <a:ext uri="{FF2B5EF4-FFF2-40B4-BE49-F238E27FC236}">
                <a16:creationId xmlns:a16="http://schemas.microsoft.com/office/drawing/2014/main" id="{BBCAF401-C623-B732-1FE1-55922006618F}"/>
              </a:ext>
            </a:extLst>
          </p:cNvPr>
          <p:cNvSpPr>
            <a:spLocks noGrp="1"/>
          </p:cNvSpPr>
          <p:nvPr>
            <p:ph type="sldNum" sz="quarter" idx="12"/>
          </p:nvPr>
        </p:nvSpPr>
        <p:spPr/>
        <p:txBody>
          <a:bodyPr/>
          <a:lstStyle/>
          <a:p>
            <a:fld id="{48D382CB-472B-4402-8D3C-93FBB5C1B1AC}" type="slidenum">
              <a:rPr lang="en-IN" smtClean="0"/>
              <a:t>36</a:t>
            </a:fld>
            <a:endParaRPr lang="en-IN"/>
          </a:p>
        </p:txBody>
      </p:sp>
    </p:spTree>
    <p:extLst>
      <p:ext uri="{BB962C8B-B14F-4D97-AF65-F5344CB8AC3E}">
        <p14:creationId xmlns:p14="http://schemas.microsoft.com/office/powerpoint/2010/main" val="692129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09E9D-2F1C-6D06-4B4F-13584897F97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Intersection Window</a:t>
            </a:r>
          </a:p>
        </p:txBody>
      </p:sp>
      <p:pic>
        <p:nvPicPr>
          <p:cNvPr id="5" name="Content Placeholder 4" descr="A screenshot of a computer&#10;&#10;Description automatically generated">
            <a:extLst>
              <a:ext uri="{FF2B5EF4-FFF2-40B4-BE49-F238E27FC236}">
                <a16:creationId xmlns:a16="http://schemas.microsoft.com/office/drawing/2014/main" id="{89951794-FA04-FC7D-372B-3CB06CDD37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96970"/>
            <a:ext cx="6780700" cy="4661731"/>
          </a:xfrm>
          <a:prstGeom prst="rect">
            <a:avLst/>
          </a:prstGeom>
        </p:spPr>
      </p:pic>
      <p:sp>
        <p:nvSpPr>
          <p:cNvPr id="3" name="Slide Number Placeholder 2">
            <a:extLst>
              <a:ext uri="{FF2B5EF4-FFF2-40B4-BE49-F238E27FC236}">
                <a16:creationId xmlns:a16="http://schemas.microsoft.com/office/drawing/2014/main" id="{765EC170-EA52-A03E-710F-BB4CD7758D6C}"/>
              </a:ext>
            </a:extLst>
          </p:cNvPr>
          <p:cNvSpPr>
            <a:spLocks noGrp="1"/>
          </p:cNvSpPr>
          <p:nvPr>
            <p:ph type="sldNum" sz="quarter" idx="12"/>
          </p:nvPr>
        </p:nvSpPr>
        <p:spPr/>
        <p:txBody>
          <a:bodyPr/>
          <a:lstStyle/>
          <a:p>
            <a:fld id="{48D382CB-472B-4402-8D3C-93FBB5C1B1AC}" type="slidenum">
              <a:rPr lang="en-IN" smtClean="0"/>
              <a:t>37</a:t>
            </a:fld>
            <a:endParaRPr lang="en-IN"/>
          </a:p>
        </p:txBody>
      </p:sp>
    </p:spTree>
    <p:extLst>
      <p:ext uri="{BB962C8B-B14F-4D97-AF65-F5344CB8AC3E}">
        <p14:creationId xmlns:p14="http://schemas.microsoft.com/office/powerpoint/2010/main" val="606743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778D5-0688-E274-3C5B-DDD1E8BCB3E1}"/>
              </a:ext>
            </a:extLst>
          </p:cNvPr>
          <p:cNvSpPr>
            <a:spLocks noGrp="1"/>
          </p:cNvSpPr>
          <p:nvPr>
            <p:ph type="title"/>
          </p:nvPr>
        </p:nvSpPr>
        <p:spPr/>
        <p:txBody>
          <a:bodyPr/>
          <a:lstStyle/>
          <a:p>
            <a:r>
              <a:rPr lang="en-IN" dirty="0"/>
              <a:t>Result</a:t>
            </a:r>
            <a:br>
              <a:rPr lang="en-IN" dirty="0"/>
            </a:b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FA9439DE-360D-C5EB-8C4F-11F5BDCB23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798" y="1690688"/>
            <a:ext cx="10515600" cy="1516512"/>
          </a:xfr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6BB56E2-16E4-A1F4-1067-8D89A1628F19}"/>
                  </a:ext>
                </a:extLst>
              </p:cNvPr>
              <p:cNvSpPr txBox="1"/>
              <p:nvPr/>
            </p:nvSpPr>
            <p:spPr>
              <a:xfrm>
                <a:off x="980388" y="3780148"/>
                <a:ext cx="9134573" cy="2030364"/>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r>
                  <a:rPr lang="en-US" dirty="0">
                    <a:solidFill>
                      <a:schemeClr val="tx2"/>
                    </a:solidFill>
                  </a:rPr>
                  <a:t>Using QGIS software we perform drainage density calculation on our delineated watershed. The results are as follows:</a:t>
                </a:r>
              </a:p>
              <a:p>
                <a:pPr indent="-228600">
                  <a:lnSpc>
                    <a:spcPct val="90000"/>
                  </a:lnSpc>
                  <a:spcAft>
                    <a:spcPts val="600"/>
                  </a:spcAft>
                  <a:buFont typeface="Arial" panose="020B0604020202020204" pitchFamily="34" charset="0"/>
                  <a:buChar char="•"/>
                </a:pPr>
                <a:endParaRPr lang="en-US" dirty="0">
                  <a:solidFill>
                    <a:schemeClr val="tx2"/>
                  </a:solidFill>
                </a:endParaRPr>
              </a:p>
              <a:p>
                <a:pPr indent="-228600">
                  <a:lnSpc>
                    <a:spcPct val="90000"/>
                  </a:lnSpc>
                  <a:spcAft>
                    <a:spcPts val="600"/>
                  </a:spcAft>
                  <a:buFont typeface="Arial" panose="020B0604020202020204" pitchFamily="34" charset="0"/>
                  <a:buChar char="•"/>
                </a:pPr>
                <a:r>
                  <a:rPr lang="en-US" dirty="0">
                    <a:solidFill>
                      <a:schemeClr val="tx2"/>
                    </a:solidFill>
                  </a:rPr>
                  <a:t>Drainage density  =</a:t>
                </a:r>
                <a14:m>
                  <m:oMath xmlns:m="http://schemas.openxmlformats.org/officeDocument/2006/math">
                    <m:f>
                      <m:fPr>
                        <m:ctrlPr>
                          <a:rPr lang="en-IN" b="0" i="1" smtClean="0">
                            <a:solidFill>
                              <a:schemeClr val="tx2"/>
                            </a:solidFill>
                            <a:latin typeface="Cambria Math" panose="02040503050406030204" pitchFamily="18" charset="0"/>
                          </a:rPr>
                        </m:ctrlPr>
                      </m:fPr>
                      <m:num>
                        <m:r>
                          <a:rPr lang="en-IN" b="0" i="1" smtClean="0">
                            <a:solidFill>
                              <a:schemeClr val="tx2"/>
                            </a:solidFill>
                            <a:latin typeface="Cambria Math" panose="02040503050406030204" pitchFamily="18" charset="0"/>
                          </a:rPr>
                          <m:t>1210650.75986</m:t>
                        </m:r>
                      </m:num>
                      <m:den>
                        <m:r>
                          <a:rPr lang="en-IN" i="1">
                            <a:solidFill>
                              <a:schemeClr val="tx2"/>
                            </a:solidFill>
                            <a:latin typeface="Cambria Math" panose="02040503050406030204" pitchFamily="18" charset="0"/>
                          </a:rPr>
                          <m:t>2297557203.40577</m:t>
                        </m:r>
                        <m:r>
                          <m:rPr>
                            <m:nor/>
                          </m:rPr>
                          <a:rPr lang="en-US" dirty="0">
                            <a:solidFill>
                              <a:schemeClr val="tx2"/>
                            </a:solidFill>
                          </a:rPr>
                          <m:t> </m:t>
                        </m:r>
                      </m:den>
                    </m:f>
                  </m:oMath>
                </a14:m>
                <a:r>
                  <a:rPr lang="en-IN" b="0" i="1" dirty="0">
                    <a:solidFill>
                      <a:schemeClr val="tx2"/>
                    </a:solidFill>
                    <a:latin typeface="Cambria Math" panose="02040503050406030204" pitchFamily="18" charset="0"/>
                  </a:rPr>
                  <a:t> =  </a:t>
                </a:r>
                <a:r>
                  <a:rPr lang="en-IN" b="1" i="1" dirty="0">
                    <a:solidFill>
                      <a:schemeClr val="tx2"/>
                    </a:solidFill>
                    <a:latin typeface="Cambria Math" panose="02040503050406030204" pitchFamily="18" charset="0"/>
                  </a:rPr>
                  <a:t>0.0005269295  </a:t>
                </a:r>
                <a14:m>
                  <m:oMath xmlns:m="http://schemas.openxmlformats.org/officeDocument/2006/math">
                    <m:sSup>
                      <m:sSupPr>
                        <m:ctrlPr>
                          <a:rPr lang="en-IN" b="1" i="1" smtClean="0">
                            <a:solidFill>
                              <a:schemeClr val="tx2"/>
                            </a:solidFill>
                            <a:latin typeface="Cambria Math" panose="02040503050406030204" pitchFamily="18" charset="0"/>
                          </a:rPr>
                        </m:ctrlPr>
                      </m:sSupPr>
                      <m:e>
                        <m:r>
                          <a:rPr lang="en-IN" b="1" i="1" smtClean="0">
                            <a:solidFill>
                              <a:schemeClr val="tx2"/>
                            </a:solidFill>
                            <a:latin typeface="Cambria Math" panose="02040503050406030204" pitchFamily="18" charset="0"/>
                          </a:rPr>
                          <m:t>𝒎</m:t>
                        </m:r>
                      </m:e>
                      <m:sup>
                        <m:r>
                          <a:rPr lang="en-IN" b="1" i="1" smtClean="0">
                            <a:solidFill>
                              <a:schemeClr val="tx2"/>
                            </a:solidFill>
                            <a:latin typeface="Cambria Math" panose="02040503050406030204" pitchFamily="18" charset="0"/>
                          </a:rPr>
                          <m:t>−</m:t>
                        </m:r>
                        <m:r>
                          <a:rPr lang="en-IN" b="1" i="1" smtClean="0">
                            <a:solidFill>
                              <a:schemeClr val="tx2"/>
                            </a:solidFill>
                            <a:latin typeface="Cambria Math" panose="02040503050406030204" pitchFamily="18" charset="0"/>
                          </a:rPr>
                          <m:t>𝟏</m:t>
                        </m:r>
                      </m:sup>
                    </m:sSup>
                  </m:oMath>
                </a14:m>
                <a:endParaRPr lang="en-IN" b="1" i="1" dirty="0">
                  <a:solidFill>
                    <a:schemeClr val="tx2"/>
                  </a:solidFill>
                  <a:latin typeface="Cambria Math" panose="02040503050406030204" pitchFamily="18" charset="0"/>
                </a:endParaRPr>
              </a:p>
              <a:p>
                <a:pPr>
                  <a:lnSpc>
                    <a:spcPct val="90000"/>
                  </a:lnSpc>
                  <a:spcAft>
                    <a:spcPts val="600"/>
                  </a:spcAft>
                </a:pPr>
                <a:r>
                  <a:rPr lang="en-US" dirty="0">
                    <a:solidFill>
                      <a:schemeClr val="tx2"/>
                    </a:solidFill>
                  </a:rPr>
                  <a:t>                                                                               </a:t>
                </a:r>
                <a:r>
                  <a:rPr lang="en-IN" b="0" i="1" dirty="0">
                    <a:solidFill>
                      <a:schemeClr val="tx2"/>
                    </a:solidFill>
                    <a:latin typeface="Cambria Math" panose="02040503050406030204" pitchFamily="18" charset="0"/>
                  </a:rPr>
                  <a:t>=  </a:t>
                </a:r>
                <a:r>
                  <a:rPr lang="en-IN" b="1" i="1" dirty="0">
                    <a:solidFill>
                      <a:schemeClr val="tx2"/>
                    </a:solidFill>
                    <a:latin typeface="Cambria Math" panose="02040503050406030204" pitchFamily="18" charset="0"/>
                  </a:rPr>
                  <a:t>0.527  </a:t>
                </a:r>
                <a14:m>
                  <m:oMath xmlns:m="http://schemas.openxmlformats.org/officeDocument/2006/math">
                    <m:sSup>
                      <m:sSupPr>
                        <m:ctrlPr>
                          <a:rPr lang="en-IN" b="1" i="1" smtClean="0">
                            <a:solidFill>
                              <a:schemeClr val="tx2"/>
                            </a:solidFill>
                            <a:latin typeface="Cambria Math" panose="02040503050406030204" pitchFamily="18" charset="0"/>
                          </a:rPr>
                        </m:ctrlPr>
                      </m:sSupPr>
                      <m:e>
                        <m:r>
                          <a:rPr lang="en-IN" b="1" i="1" smtClean="0">
                            <a:solidFill>
                              <a:schemeClr val="tx2"/>
                            </a:solidFill>
                            <a:latin typeface="Cambria Math" panose="02040503050406030204" pitchFamily="18" charset="0"/>
                          </a:rPr>
                          <m:t>𝒌𝒎</m:t>
                        </m:r>
                      </m:e>
                      <m:sup>
                        <m:r>
                          <a:rPr lang="en-IN" b="1" i="1" smtClean="0">
                            <a:solidFill>
                              <a:schemeClr val="tx2"/>
                            </a:solidFill>
                            <a:latin typeface="Cambria Math" panose="02040503050406030204" pitchFamily="18" charset="0"/>
                          </a:rPr>
                          <m:t>−</m:t>
                        </m:r>
                        <m:r>
                          <a:rPr lang="en-IN" b="1" i="1" smtClean="0">
                            <a:solidFill>
                              <a:schemeClr val="tx2"/>
                            </a:solidFill>
                            <a:latin typeface="Cambria Math" panose="02040503050406030204" pitchFamily="18" charset="0"/>
                          </a:rPr>
                          <m:t>𝟏</m:t>
                        </m:r>
                      </m:sup>
                    </m:sSup>
                  </m:oMath>
                </a14:m>
                <a:endParaRPr lang="en-US" b="1" dirty="0">
                  <a:solidFill>
                    <a:schemeClr val="tx2"/>
                  </a:solidFill>
                </a:endParaRPr>
              </a:p>
              <a:p>
                <a:endParaRPr lang="en-IN" dirty="0"/>
              </a:p>
            </p:txBody>
          </p:sp>
        </mc:Choice>
        <mc:Fallback>
          <p:sp>
            <p:nvSpPr>
              <p:cNvPr id="6" name="TextBox 5">
                <a:extLst>
                  <a:ext uri="{FF2B5EF4-FFF2-40B4-BE49-F238E27FC236}">
                    <a16:creationId xmlns:a16="http://schemas.microsoft.com/office/drawing/2014/main" id="{F6BB56E2-16E4-A1F4-1067-8D89A1628F19}"/>
                  </a:ext>
                </a:extLst>
              </p:cNvPr>
              <p:cNvSpPr txBox="1">
                <a:spLocks noRot="1" noChangeAspect="1" noMove="1" noResize="1" noEditPoints="1" noAdjustHandles="1" noChangeArrowheads="1" noChangeShapeType="1" noTextEdit="1"/>
              </p:cNvSpPr>
              <p:nvPr/>
            </p:nvSpPr>
            <p:spPr>
              <a:xfrm>
                <a:off x="980388" y="3780148"/>
                <a:ext cx="9134573" cy="2030364"/>
              </a:xfrm>
              <a:prstGeom prst="rect">
                <a:avLst/>
              </a:prstGeom>
              <a:blipFill>
                <a:blip r:embed="rId3"/>
                <a:stretch>
                  <a:fillRect l="-601" t="-2703"/>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AA1E8475-2493-185C-5972-DFDE728829A3}"/>
              </a:ext>
            </a:extLst>
          </p:cNvPr>
          <p:cNvSpPr>
            <a:spLocks noGrp="1"/>
          </p:cNvSpPr>
          <p:nvPr>
            <p:ph type="sldNum" sz="quarter" idx="12"/>
          </p:nvPr>
        </p:nvSpPr>
        <p:spPr/>
        <p:txBody>
          <a:bodyPr/>
          <a:lstStyle/>
          <a:p>
            <a:fld id="{48D382CB-472B-4402-8D3C-93FBB5C1B1AC}" type="slidenum">
              <a:rPr lang="en-IN" smtClean="0"/>
              <a:t>38</a:t>
            </a:fld>
            <a:endParaRPr lang="en-IN"/>
          </a:p>
        </p:txBody>
      </p:sp>
    </p:spTree>
    <p:extLst>
      <p:ext uri="{BB962C8B-B14F-4D97-AF65-F5344CB8AC3E}">
        <p14:creationId xmlns:p14="http://schemas.microsoft.com/office/powerpoint/2010/main" val="21863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1297A7-88E6-CBD4-1BDC-2F10346389E8}"/>
              </a:ext>
            </a:extLst>
          </p:cNvPr>
          <p:cNvSpPr>
            <a:spLocks noGrp="1"/>
          </p:cNvSpPr>
          <p:nvPr>
            <p:ph type="title"/>
          </p:nvPr>
        </p:nvSpPr>
        <p:spPr>
          <a:xfrm>
            <a:off x="922013" y="404948"/>
            <a:ext cx="9236700" cy="1188950"/>
          </a:xfrm>
        </p:spPr>
        <p:txBody>
          <a:bodyPr anchor="b">
            <a:normAutofit/>
          </a:bodyPr>
          <a:lstStyle/>
          <a:p>
            <a:r>
              <a:rPr lang="en-IN" sz="5400" dirty="0"/>
              <a:t>Bifurcation ratio</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00EF96-D860-90F0-6078-57E8B629E3D7}"/>
              </a:ext>
            </a:extLst>
          </p:cNvPr>
          <p:cNvSpPr>
            <a:spLocks noGrp="1"/>
          </p:cNvSpPr>
          <p:nvPr>
            <p:ph idx="1"/>
          </p:nvPr>
        </p:nvSpPr>
        <p:spPr>
          <a:xfrm>
            <a:off x="793660" y="2599509"/>
            <a:ext cx="10143668" cy="3435531"/>
          </a:xfrm>
        </p:spPr>
        <p:txBody>
          <a:bodyPr anchor="ctr">
            <a:normAutofit/>
          </a:bodyPr>
          <a:lstStyle/>
          <a:p>
            <a:r>
              <a:rPr lang="en-US" sz="2400" dirty="0"/>
              <a:t>The bifurcation ratio is a dimensionless number that denotes the ratio between the number of streams of one order and those of the next higher order in a drainage network. It is a useful measure of proneness to flooding, with higher values indicating a greater probability of flooding.</a:t>
            </a:r>
          </a:p>
          <a:p>
            <a:r>
              <a:rPr lang="en-US" sz="2400" dirty="0"/>
              <a:t>A high bifurcation ratio indicates that the watershed is highly dissected, with many small streams and tributaries, which can lead to a higher risk of flooding. On the other hand, a low bifurcation ratio indicates a less dissected watershed with fewer streams and tributaries, which may be less prone to flooding.</a:t>
            </a:r>
            <a:endParaRPr lang="en-IN" sz="2400" dirty="0"/>
          </a:p>
        </p:txBody>
      </p:sp>
      <p:sp>
        <p:nvSpPr>
          <p:cNvPr id="4" name="Slide Number Placeholder 3">
            <a:extLst>
              <a:ext uri="{FF2B5EF4-FFF2-40B4-BE49-F238E27FC236}">
                <a16:creationId xmlns:a16="http://schemas.microsoft.com/office/drawing/2014/main" id="{0C2DB44A-3D6E-6A4E-14E7-C26759401BF9}"/>
              </a:ext>
            </a:extLst>
          </p:cNvPr>
          <p:cNvSpPr>
            <a:spLocks noGrp="1"/>
          </p:cNvSpPr>
          <p:nvPr>
            <p:ph type="sldNum" sz="quarter" idx="12"/>
          </p:nvPr>
        </p:nvSpPr>
        <p:spPr/>
        <p:txBody>
          <a:bodyPr/>
          <a:lstStyle/>
          <a:p>
            <a:fld id="{48D382CB-472B-4402-8D3C-93FBB5C1B1AC}" type="slidenum">
              <a:rPr lang="en-IN" smtClean="0"/>
              <a:t>39</a:t>
            </a:fld>
            <a:endParaRPr lang="en-IN"/>
          </a:p>
        </p:txBody>
      </p:sp>
    </p:spTree>
    <p:extLst>
      <p:ext uri="{BB962C8B-B14F-4D97-AF65-F5344CB8AC3E}">
        <p14:creationId xmlns:p14="http://schemas.microsoft.com/office/powerpoint/2010/main" val="450763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91D72-9AE2-B988-5893-EE170A675AA3}"/>
              </a:ext>
            </a:extLst>
          </p:cNvPr>
          <p:cNvSpPr>
            <a:spLocks noGrp="1"/>
          </p:cNvSpPr>
          <p:nvPr>
            <p:ph type="title"/>
          </p:nvPr>
        </p:nvSpPr>
        <p:spPr>
          <a:xfrm>
            <a:off x="640080" y="325369"/>
            <a:ext cx="4368602" cy="1956841"/>
          </a:xfrm>
        </p:spPr>
        <p:txBody>
          <a:bodyPr anchor="b">
            <a:normAutofit/>
          </a:bodyPr>
          <a:lstStyle/>
          <a:p>
            <a:r>
              <a:rPr lang="en-IN" sz="5400" dirty="0"/>
              <a:t>Watershed analysis</a:t>
            </a:r>
          </a:p>
        </p:txBody>
      </p:sp>
      <p:sp>
        <p:nvSpPr>
          <p:cNvPr id="4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46DDC3-AD91-24DB-4E20-9DF577CD21BB}"/>
              </a:ext>
            </a:extLst>
          </p:cNvPr>
          <p:cNvSpPr>
            <a:spLocks noGrp="1"/>
          </p:cNvSpPr>
          <p:nvPr>
            <p:ph idx="1"/>
          </p:nvPr>
        </p:nvSpPr>
        <p:spPr>
          <a:xfrm>
            <a:off x="640080" y="2872899"/>
            <a:ext cx="4243589" cy="3320668"/>
          </a:xfrm>
        </p:spPr>
        <p:txBody>
          <a:bodyPr>
            <a:noAutofit/>
          </a:bodyPr>
          <a:lstStyle/>
          <a:p>
            <a:r>
              <a:rPr lang="en-US" sz="1800" b="0" i="0" dirty="0">
                <a:effectLst/>
                <a:highlight>
                  <a:srgbClr val="FFFFFF"/>
                </a:highlight>
                <a:latin typeface="Open Sans" panose="020B0606030504020204" pitchFamily="34" charset="0"/>
              </a:rPr>
              <a:t>Watershed analysis refers to the process of using DEM and raster data operations to delineate watersheds and to derive features such as streams, stream network, catchment areas, basin etc.</a:t>
            </a:r>
          </a:p>
          <a:p>
            <a:r>
              <a:rPr lang="en-US" sz="1800" b="0" i="0" dirty="0">
                <a:effectLst/>
                <a:highlight>
                  <a:srgbClr val="FFFFFF"/>
                </a:highlight>
                <a:latin typeface="Open Sans" panose="020B0606030504020204" pitchFamily="34" charset="0"/>
              </a:rPr>
              <a:t>Delineation of watersheds can take place at different spatial scales. A large watershed may cover an entire stream system and, within the watershed, there may be smaller watersheds, one for each tributary in the stream system. </a:t>
            </a:r>
            <a:endParaRPr lang="en-IN" sz="1800" dirty="0"/>
          </a:p>
        </p:txBody>
      </p:sp>
      <p:pic>
        <p:nvPicPr>
          <p:cNvPr id="5" name="Picture 4" descr="A diagram of a mountain&#10;&#10;Description automatically generated">
            <a:extLst>
              <a:ext uri="{FF2B5EF4-FFF2-40B4-BE49-F238E27FC236}">
                <a16:creationId xmlns:a16="http://schemas.microsoft.com/office/drawing/2014/main" id="{F28939FB-C7F7-DBDB-B35F-CE77F92C13B9}"/>
              </a:ext>
            </a:extLst>
          </p:cNvPr>
          <p:cNvPicPr>
            <a:picLocks noChangeAspect="1"/>
          </p:cNvPicPr>
          <p:nvPr/>
        </p:nvPicPr>
        <p:blipFill rotWithShape="1">
          <a:blip r:embed="rId2">
            <a:extLst>
              <a:ext uri="{28A0092B-C50C-407E-A947-70E740481C1C}">
                <a14:useLocalDpi xmlns:a14="http://schemas.microsoft.com/office/drawing/2010/main" val="0"/>
              </a:ext>
            </a:extLst>
          </a:blip>
          <a:srcRect l="12009" r="12013"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B03DF520-1EFF-1A51-A63F-CA6550747205}"/>
              </a:ext>
            </a:extLst>
          </p:cNvPr>
          <p:cNvSpPr>
            <a:spLocks noGrp="1"/>
          </p:cNvSpPr>
          <p:nvPr>
            <p:ph type="sldNum" sz="quarter" idx="12"/>
          </p:nvPr>
        </p:nvSpPr>
        <p:spPr/>
        <p:txBody>
          <a:bodyPr/>
          <a:lstStyle/>
          <a:p>
            <a:fld id="{48D382CB-472B-4402-8D3C-93FBB5C1B1AC}" type="slidenum">
              <a:rPr lang="en-IN" smtClean="0"/>
              <a:t>4</a:t>
            </a:fld>
            <a:endParaRPr lang="en-IN"/>
          </a:p>
        </p:txBody>
      </p:sp>
    </p:spTree>
    <p:extLst>
      <p:ext uri="{BB962C8B-B14F-4D97-AF65-F5344CB8AC3E}">
        <p14:creationId xmlns:p14="http://schemas.microsoft.com/office/powerpoint/2010/main" val="4085670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C71D5-4B44-75F0-3F95-55D29696A3E2}"/>
              </a:ext>
            </a:extLst>
          </p:cNvPr>
          <p:cNvSpPr>
            <a:spLocks noGrp="1"/>
          </p:cNvSpPr>
          <p:nvPr>
            <p:ph type="title"/>
          </p:nvPr>
        </p:nvSpPr>
        <p:spPr>
          <a:xfrm>
            <a:off x="4553733" y="548464"/>
            <a:ext cx="6798541" cy="1675623"/>
          </a:xfrm>
        </p:spPr>
        <p:txBody>
          <a:bodyPr anchor="b">
            <a:normAutofit/>
          </a:bodyPr>
          <a:lstStyle/>
          <a:p>
            <a:r>
              <a:rPr lang="en-IN" sz="4000" dirty="0"/>
              <a:t>Bifurcation ratio calculation</a:t>
            </a:r>
          </a:p>
        </p:txBody>
      </p:sp>
      <p:pic>
        <p:nvPicPr>
          <p:cNvPr id="5" name="Picture 4" descr="Graph">
            <a:extLst>
              <a:ext uri="{FF2B5EF4-FFF2-40B4-BE49-F238E27FC236}">
                <a16:creationId xmlns:a16="http://schemas.microsoft.com/office/drawing/2014/main" id="{A9A4A8C9-1123-F735-8F81-07176305D8BD}"/>
              </a:ext>
            </a:extLst>
          </p:cNvPr>
          <p:cNvPicPr>
            <a:picLocks noChangeAspect="1"/>
          </p:cNvPicPr>
          <p:nvPr/>
        </p:nvPicPr>
        <p:blipFill rotWithShape="1">
          <a:blip r:embed="rId2"/>
          <a:srcRect l="25245" r="3651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984E5A82-F9E3-F814-A22A-BD73EBE0743A}"/>
              </a:ext>
            </a:extLst>
          </p:cNvPr>
          <p:cNvSpPr>
            <a:spLocks noGrp="1"/>
          </p:cNvSpPr>
          <p:nvPr>
            <p:ph idx="1"/>
          </p:nvPr>
        </p:nvSpPr>
        <p:spPr>
          <a:xfrm>
            <a:off x="4553734" y="2409830"/>
            <a:ext cx="6798539" cy="3705217"/>
          </a:xfrm>
        </p:spPr>
        <p:txBody>
          <a:bodyPr>
            <a:normAutofit/>
          </a:bodyPr>
          <a:lstStyle/>
          <a:p>
            <a:r>
              <a:rPr lang="en-IN" sz="2000"/>
              <a:t>Open statistics by categories tool provided in vector analysis.</a:t>
            </a:r>
          </a:p>
          <a:p>
            <a:r>
              <a:rPr lang="en-IN" sz="2000"/>
              <a:t>Select channels layer as input vector layer and select order in fields with categories tab.</a:t>
            </a:r>
          </a:p>
          <a:p>
            <a:r>
              <a:rPr lang="en-IN" sz="2000"/>
              <a:t>Create a .csv file to save the computed statistics.</a:t>
            </a:r>
          </a:p>
          <a:p>
            <a:r>
              <a:rPr lang="en-IN" sz="2000"/>
              <a:t>Run the algorithm.</a:t>
            </a:r>
          </a:p>
          <a:p>
            <a:r>
              <a:rPr lang="en-IN" sz="2000"/>
              <a:t>After closing a new csv file is created containing the frequency of each stream.</a:t>
            </a:r>
          </a:p>
          <a:p>
            <a:r>
              <a:rPr lang="en-IN" sz="2000"/>
              <a:t>Using the data we can create a histogram.</a:t>
            </a:r>
          </a:p>
          <a:p>
            <a:endParaRPr lang="en-IN" sz="2000"/>
          </a:p>
          <a:p>
            <a:endParaRPr lang="en-IN" sz="2000"/>
          </a:p>
          <a:p>
            <a:endParaRPr lang="en-IN" sz="2000"/>
          </a:p>
        </p:txBody>
      </p:sp>
      <p:sp>
        <p:nvSpPr>
          <p:cNvPr id="4" name="Slide Number Placeholder 3">
            <a:extLst>
              <a:ext uri="{FF2B5EF4-FFF2-40B4-BE49-F238E27FC236}">
                <a16:creationId xmlns:a16="http://schemas.microsoft.com/office/drawing/2014/main" id="{D791CE46-168B-DD8E-C878-EFE2EA54C7A8}"/>
              </a:ext>
            </a:extLst>
          </p:cNvPr>
          <p:cNvSpPr>
            <a:spLocks noGrp="1"/>
          </p:cNvSpPr>
          <p:nvPr>
            <p:ph type="sldNum" sz="quarter" idx="12"/>
          </p:nvPr>
        </p:nvSpPr>
        <p:spPr/>
        <p:txBody>
          <a:bodyPr/>
          <a:lstStyle/>
          <a:p>
            <a:fld id="{48D382CB-472B-4402-8D3C-93FBB5C1B1AC}" type="slidenum">
              <a:rPr lang="en-IN" smtClean="0"/>
              <a:t>40</a:t>
            </a:fld>
            <a:endParaRPr lang="en-IN"/>
          </a:p>
        </p:txBody>
      </p:sp>
    </p:spTree>
    <p:extLst>
      <p:ext uri="{BB962C8B-B14F-4D97-AF65-F5344CB8AC3E}">
        <p14:creationId xmlns:p14="http://schemas.microsoft.com/office/powerpoint/2010/main" val="987380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C22E6-5EAA-A6FE-1D13-993703FAC498}"/>
              </a:ext>
            </a:extLst>
          </p:cNvPr>
          <p:cNvSpPr>
            <a:spLocks noGrp="1"/>
          </p:cNvSpPr>
          <p:nvPr>
            <p:ph type="title"/>
          </p:nvPr>
        </p:nvSpPr>
        <p:spPr>
          <a:xfrm>
            <a:off x="630936" y="639520"/>
            <a:ext cx="3429000" cy="1719072"/>
          </a:xfrm>
        </p:spPr>
        <p:txBody>
          <a:bodyPr anchor="b">
            <a:normAutofit/>
          </a:bodyPr>
          <a:lstStyle/>
          <a:p>
            <a:r>
              <a:rPr lang="en-IN" sz="4200"/>
              <a:t>Generating the Histogram</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7DAEC5-7B0A-7580-0238-CFC9D27E8049}"/>
              </a:ext>
            </a:extLst>
          </p:cNvPr>
          <p:cNvSpPr>
            <a:spLocks noGrp="1"/>
          </p:cNvSpPr>
          <p:nvPr>
            <p:ph idx="1"/>
          </p:nvPr>
        </p:nvSpPr>
        <p:spPr>
          <a:xfrm>
            <a:off x="630936" y="2807208"/>
            <a:ext cx="3429000" cy="3410712"/>
          </a:xfrm>
        </p:spPr>
        <p:txBody>
          <a:bodyPr anchor="t">
            <a:normAutofit/>
          </a:bodyPr>
          <a:lstStyle/>
          <a:p>
            <a:r>
              <a:rPr lang="en-IN" sz="2200"/>
              <a:t>Open vector layer histogram provided in plots.</a:t>
            </a:r>
          </a:p>
          <a:p>
            <a:r>
              <a:rPr lang="en-IN" sz="2200"/>
              <a:t>In vector layer histogram window select channels as input layer and order as the attribute.</a:t>
            </a:r>
          </a:p>
          <a:p>
            <a:r>
              <a:rPr lang="en-IN" sz="2200"/>
              <a:t>Create a .html file to save the generated histogram.</a:t>
            </a:r>
          </a:p>
        </p:txBody>
      </p:sp>
      <p:pic>
        <p:nvPicPr>
          <p:cNvPr id="5" name="Picture 4" descr="A graph with blue squares&#10;&#10;Description automatically generated">
            <a:extLst>
              <a:ext uri="{FF2B5EF4-FFF2-40B4-BE49-F238E27FC236}">
                <a16:creationId xmlns:a16="http://schemas.microsoft.com/office/drawing/2014/main" id="{1999B8B2-C0BF-F480-8574-6C7D4C05E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344" y="2242372"/>
            <a:ext cx="6903720" cy="4299830"/>
          </a:xfrm>
          <a:prstGeom prst="rect">
            <a:avLst/>
          </a:prstGeom>
        </p:spPr>
      </p:pic>
      <p:sp>
        <p:nvSpPr>
          <p:cNvPr id="4" name="Slide Number Placeholder 3">
            <a:extLst>
              <a:ext uri="{FF2B5EF4-FFF2-40B4-BE49-F238E27FC236}">
                <a16:creationId xmlns:a16="http://schemas.microsoft.com/office/drawing/2014/main" id="{6ED7AAB9-CE78-2974-1509-449A7B6FDEA1}"/>
              </a:ext>
            </a:extLst>
          </p:cNvPr>
          <p:cNvSpPr>
            <a:spLocks noGrp="1"/>
          </p:cNvSpPr>
          <p:nvPr>
            <p:ph type="sldNum" sz="quarter" idx="12"/>
          </p:nvPr>
        </p:nvSpPr>
        <p:spPr/>
        <p:txBody>
          <a:bodyPr/>
          <a:lstStyle/>
          <a:p>
            <a:fld id="{48D382CB-472B-4402-8D3C-93FBB5C1B1AC}" type="slidenum">
              <a:rPr lang="en-IN" smtClean="0"/>
              <a:t>41</a:t>
            </a:fld>
            <a:endParaRPr lang="en-IN"/>
          </a:p>
        </p:txBody>
      </p:sp>
    </p:spTree>
    <p:extLst>
      <p:ext uri="{BB962C8B-B14F-4D97-AF65-F5344CB8AC3E}">
        <p14:creationId xmlns:p14="http://schemas.microsoft.com/office/powerpoint/2010/main" val="3473181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60D7FC-1295-E0F4-DCEC-4E721D1B83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Statistics by categories window</a:t>
            </a:r>
          </a:p>
        </p:txBody>
      </p:sp>
      <p:pic>
        <p:nvPicPr>
          <p:cNvPr id="5" name="Content Placeholder 4" descr="A screenshot of a computer&#10;&#10;Description automatically generated">
            <a:extLst>
              <a:ext uri="{FF2B5EF4-FFF2-40B4-BE49-F238E27FC236}">
                <a16:creationId xmlns:a16="http://schemas.microsoft.com/office/drawing/2014/main" id="{6EAD89EF-A63A-10F6-E806-5B9AC636F5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03735"/>
            <a:ext cx="6780700" cy="4848200"/>
          </a:xfrm>
          <a:prstGeom prst="rect">
            <a:avLst/>
          </a:prstGeom>
        </p:spPr>
      </p:pic>
      <p:sp>
        <p:nvSpPr>
          <p:cNvPr id="3" name="Slide Number Placeholder 2">
            <a:extLst>
              <a:ext uri="{FF2B5EF4-FFF2-40B4-BE49-F238E27FC236}">
                <a16:creationId xmlns:a16="http://schemas.microsoft.com/office/drawing/2014/main" id="{B6048241-8CE7-080D-89A4-2F2312EBC4BB}"/>
              </a:ext>
            </a:extLst>
          </p:cNvPr>
          <p:cNvSpPr>
            <a:spLocks noGrp="1"/>
          </p:cNvSpPr>
          <p:nvPr>
            <p:ph type="sldNum" sz="quarter" idx="12"/>
          </p:nvPr>
        </p:nvSpPr>
        <p:spPr/>
        <p:txBody>
          <a:bodyPr/>
          <a:lstStyle/>
          <a:p>
            <a:fld id="{48D382CB-472B-4402-8D3C-93FBB5C1B1AC}" type="slidenum">
              <a:rPr lang="en-IN" smtClean="0"/>
              <a:t>42</a:t>
            </a:fld>
            <a:endParaRPr lang="en-IN"/>
          </a:p>
        </p:txBody>
      </p:sp>
    </p:spTree>
    <p:extLst>
      <p:ext uri="{BB962C8B-B14F-4D97-AF65-F5344CB8AC3E}">
        <p14:creationId xmlns:p14="http://schemas.microsoft.com/office/powerpoint/2010/main" val="906438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1F1E3-8323-C89E-CF9F-E57CF3E103CD}"/>
              </a:ext>
            </a:extLst>
          </p:cNvPr>
          <p:cNvSpPr>
            <a:spLocks noGrp="1"/>
          </p:cNvSpPr>
          <p:nvPr>
            <p:ph type="title"/>
          </p:nvPr>
        </p:nvSpPr>
        <p:spPr>
          <a:xfrm>
            <a:off x="645065" y="1463040"/>
            <a:ext cx="3796306" cy="2690949"/>
          </a:xfrm>
        </p:spPr>
        <p:txBody>
          <a:bodyPr anchor="t">
            <a:normAutofit/>
          </a:bodyPr>
          <a:lstStyle/>
          <a:p>
            <a:r>
              <a:rPr lang="en-IN" sz="4800" dirty="0"/>
              <a:t>Bifurcation ratio calculation</a:t>
            </a:r>
          </a:p>
        </p:txBody>
      </p:sp>
      <p:grpSp>
        <p:nvGrpSpPr>
          <p:cNvPr id="20" name="Group 1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21" name="Rectangle 2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76C83E-BB99-05D7-03D9-CDB3A9779DD2}"/>
              </a:ext>
            </a:extLst>
          </p:cNvPr>
          <p:cNvSpPr>
            <a:spLocks noGrp="1"/>
          </p:cNvSpPr>
          <p:nvPr>
            <p:ph idx="1"/>
          </p:nvPr>
        </p:nvSpPr>
        <p:spPr>
          <a:xfrm>
            <a:off x="5656218" y="1463039"/>
            <a:ext cx="5542387" cy="4300447"/>
          </a:xfrm>
        </p:spPr>
        <p:txBody>
          <a:bodyPr anchor="t">
            <a:normAutofit/>
          </a:bodyPr>
          <a:lstStyle/>
          <a:p>
            <a:r>
              <a:rPr lang="en-IN" sz="2200"/>
              <a:t>Right click on the created .csv file and open attribute table.</a:t>
            </a:r>
          </a:p>
          <a:p>
            <a:r>
              <a:rPr lang="en-IN" sz="2200"/>
              <a:t>Enable toggle editing mode and open field calculator.</a:t>
            </a:r>
          </a:p>
          <a:p>
            <a:r>
              <a:rPr lang="en-IN" sz="2200"/>
              <a:t>Create a new field named bifurcation ratio and compute the ratio using above formula.</a:t>
            </a:r>
          </a:p>
          <a:p>
            <a:r>
              <a:rPr lang="en-IN" sz="2200"/>
              <a:t>Click on ok and save it.</a:t>
            </a:r>
          </a:p>
          <a:p>
            <a:r>
              <a:rPr lang="en-IN" sz="2200"/>
              <a:t>We can see a new field named bifurcation ratio containing the values in the attribute table.</a:t>
            </a:r>
          </a:p>
          <a:p>
            <a:endParaRPr lang="en-IN" sz="2200"/>
          </a:p>
        </p:txBody>
      </p:sp>
      <p:sp>
        <p:nvSpPr>
          <p:cNvPr id="4" name="Slide Number Placeholder 3">
            <a:extLst>
              <a:ext uri="{FF2B5EF4-FFF2-40B4-BE49-F238E27FC236}">
                <a16:creationId xmlns:a16="http://schemas.microsoft.com/office/drawing/2014/main" id="{9EEEA78E-8217-C4B1-AE2A-721CD556AA1F}"/>
              </a:ext>
            </a:extLst>
          </p:cNvPr>
          <p:cNvSpPr>
            <a:spLocks noGrp="1"/>
          </p:cNvSpPr>
          <p:nvPr>
            <p:ph type="sldNum" sz="quarter" idx="12"/>
          </p:nvPr>
        </p:nvSpPr>
        <p:spPr/>
        <p:txBody>
          <a:bodyPr/>
          <a:lstStyle/>
          <a:p>
            <a:fld id="{48D382CB-472B-4402-8D3C-93FBB5C1B1AC}" type="slidenum">
              <a:rPr lang="en-IN" smtClean="0"/>
              <a:t>43</a:t>
            </a:fld>
            <a:endParaRPr lang="en-IN"/>
          </a:p>
        </p:txBody>
      </p:sp>
    </p:spTree>
    <p:extLst>
      <p:ext uri="{BB962C8B-B14F-4D97-AF65-F5344CB8AC3E}">
        <p14:creationId xmlns:p14="http://schemas.microsoft.com/office/powerpoint/2010/main" val="2354640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E7A0-4EE1-7220-5D2E-EF775DB3024E}"/>
              </a:ext>
            </a:extLst>
          </p:cNvPr>
          <p:cNvSpPr>
            <a:spLocks noGrp="1"/>
          </p:cNvSpPr>
          <p:nvPr>
            <p:ph type="title"/>
          </p:nvPr>
        </p:nvSpPr>
        <p:spPr>
          <a:xfrm>
            <a:off x="838200" y="365125"/>
            <a:ext cx="9974344" cy="401737"/>
          </a:xfrm>
        </p:spPr>
        <p:txBody>
          <a:bodyPr>
            <a:normAutofit fontScale="90000"/>
          </a:bodyPr>
          <a:lstStyle/>
          <a:p>
            <a:r>
              <a:rPr lang="en-IN" dirty="0"/>
              <a:t>Results</a:t>
            </a:r>
            <a:br>
              <a:rPr lang="en-IN" dirty="0"/>
            </a:b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0226E4-4166-F0EE-CA19-153CAD1C8886}"/>
                  </a:ext>
                </a:extLst>
              </p:cNvPr>
              <p:cNvSpPr txBox="1"/>
              <p:nvPr/>
            </p:nvSpPr>
            <p:spPr>
              <a:xfrm>
                <a:off x="2849274" y="3429000"/>
                <a:ext cx="7963270" cy="4713855"/>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r>
                  <a:rPr lang="en-US" dirty="0">
                    <a:solidFill>
                      <a:schemeClr val="tx2"/>
                    </a:solidFill>
                  </a:rPr>
                  <a:t>Using QGIS software we perform bifurcation ratio calculation on our delineated watershed. The results are as follows:</a:t>
                </a:r>
              </a:p>
              <a:p>
                <a:pPr indent="-228600">
                  <a:lnSpc>
                    <a:spcPct val="90000"/>
                  </a:lnSpc>
                  <a:spcAft>
                    <a:spcPts val="600"/>
                  </a:spcAft>
                  <a:buFont typeface="Arial" panose="020B0604020202020204" pitchFamily="34" charset="0"/>
                  <a:buChar char="•"/>
                </a:pPr>
                <a:endParaRPr lang="en-US" dirty="0">
                  <a:solidFill>
                    <a:schemeClr val="tx2"/>
                  </a:solidFill>
                </a:endParaRPr>
              </a:p>
              <a:p>
                <a:pPr indent="-228600">
                  <a:lnSpc>
                    <a:spcPct val="90000"/>
                  </a:lnSpc>
                  <a:spcAft>
                    <a:spcPts val="600"/>
                  </a:spcAft>
                  <a:buFont typeface="Arial" panose="020B0604020202020204" pitchFamily="34" charset="0"/>
                  <a:buChar char="•"/>
                </a:pPr>
                <a:r>
                  <a:rPr lang="en-US" dirty="0">
                    <a:solidFill>
                      <a:schemeClr val="tx2"/>
                    </a:solidFill>
                  </a:rPr>
                  <a:t>Bifurcation ratio for stream order 1  =</a:t>
                </a:r>
                <a14:m>
                  <m:oMath xmlns:m="http://schemas.openxmlformats.org/officeDocument/2006/math">
                    <m:f>
                      <m:fPr>
                        <m:ctrlPr>
                          <a:rPr lang="en-IN" b="0" i="1" smtClean="0">
                            <a:solidFill>
                              <a:schemeClr val="tx2"/>
                            </a:solidFill>
                            <a:latin typeface="Cambria Math" panose="02040503050406030204" pitchFamily="18" charset="0"/>
                          </a:rPr>
                        </m:ctrlPr>
                      </m:fPr>
                      <m:num>
                        <m:r>
                          <a:rPr lang="en-IN" b="0" i="1" smtClean="0">
                            <a:solidFill>
                              <a:schemeClr val="tx2"/>
                            </a:solidFill>
                            <a:latin typeface="Cambria Math" panose="02040503050406030204" pitchFamily="18" charset="0"/>
                          </a:rPr>
                          <m:t>366</m:t>
                        </m:r>
                      </m:num>
                      <m:den>
                        <m:r>
                          <a:rPr lang="en-IN" b="0" i="1" smtClean="0">
                            <a:solidFill>
                              <a:schemeClr val="tx2"/>
                            </a:solidFill>
                            <a:latin typeface="Cambria Math" panose="02040503050406030204" pitchFamily="18" charset="0"/>
                          </a:rPr>
                          <m:t>165</m:t>
                        </m:r>
                        <m:r>
                          <m:rPr>
                            <m:nor/>
                          </m:rPr>
                          <a:rPr lang="en-US" dirty="0">
                            <a:solidFill>
                              <a:schemeClr val="tx2"/>
                            </a:solidFill>
                          </a:rPr>
                          <m:t> </m:t>
                        </m:r>
                      </m:den>
                    </m:f>
                  </m:oMath>
                </a14:m>
                <a:r>
                  <a:rPr lang="en-IN" b="0" i="1" dirty="0">
                    <a:solidFill>
                      <a:schemeClr val="tx2"/>
                    </a:solidFill>
                    <a:latin typeface="Cambria Math" panose="02040503050406030204" pitchFamily="18" charset="0"/>
                  </a:rPr>
                  <a:t>=  </a:t>
                </a:r>
                <a:r>
                  <a:rPr lang="en-IN" b="1" i="1" dirty="0">
                    <a:solidFill>
                      <a:schemeClr val="tx2"/>
                    </a:solidFill>
                    <a:latin typeface="Cambria Math" panose="02040503050406030204" pitchFamily="18" charset="0"/>
                  </a:rPr>
                  <a:t>2.22</a:t>
                </a:r>
              </a:p>
              <a:p>
                <a:pPr indent="-228600">
                  <a:lnSpc>
                    <a:spcPct val="90000"/>
                  </a:lnSpc>
                  <a:spcAft>
                    <a:spcPts val="600"/>
                  </a:spcAft>
                  <a:buFont typeface="Arial" panose="020B0604020202020204" pitchFamily="34" charset="0"/>
                  <a:buChar char="•"/>
                </a:pPr>
                <a:r>
                  <a:rPr lang="en-US" dirty="0">
                    <a:solidFill>
                      <a:schemeClr val="tx2"/>
                    </a:solidFill>
                  </a:rPr>
                  <a:t>Bifurcation ratio for stream order 2  =</a:t>
                </a:r>
                <a14:m>
                  <m:oMath xmlns:m="http://schemas.openxmlformats.org/officeDocument/2006/math">
                    <m:f>
                      <m:fPr>
                        <m:ctrlPr>
                          <a:rPr lang="en-IN" b="0" i="1" smtClean="0">
                            <a:solidFill>
                              <a:schemeClr val="tx2"/>
                            </a:solidFill>
                            <a:latin typeface="Cambria Math" panose="02040503050406030204" pitchFamily="18" charset="0"/>
                          </a:rPr>
                        </m:ctrlPr>
                      </m:fPr>
                      <m:num>
                        <m:r>
                          <a:rPr lang="en-IN" b="0" i="1" smtClean="0">
                            <a:solidFill>
                              <a:schemeClr val="tx2"/>
                            </a:solidFill>
                            <a:latin typeface="Cambria Math" panose="02040503050406030204" pitchFamily="18" charset="0"/>
                          </a:rPr>
                          <m:t>165</m:t>
                        </m:r>
                      </m:num>
                      <m:den>
                        <m:r>
                          <a:rPr lang="en-IN" b="0" i="1" smtClean="0">
                            <a:solidFill>
                              <a:schemeClr val="tx2"/>
                            </a:solidFill>
                            <a:latin typeface="Cambria Math" panose="02040503050406030204" pitchFamily="18" charset="0"/>
                          </a:rPr>
                          <m:t>109</m:t>
                        </m:r>
                        <m:r>
                          <m:rPr>
                            <m:nor/>
                          </m:rPr>
                          <a:rPr lang="en-US" dirty="0">
                            <a:solidFill>
                              <a:schemeClr val="tx2"/>
                            </a:solidFill>
                          </a:rPr>
                          <m:t> </m:t>
                        </m:r>
                      </m:den>
                    </m:f>
                  </m:oMath>
                </a14:m>
                <a:r>
                  <a:rPr lang="en-IN" b="0" i="1" dirty="0">
                    <a:solidFill>
                      <a:schemeClr val="tx2"/>
                    </a:solidFill>
                    <a:latin typeface="Cambria Math" panose="02040503050406030204" pitchFamily="18" charset="0"/>
                  </a:rPr>
                  <a:t>=  </a:t>
                </a:r>
                <a:r>
                  <a:rPr lang="en-IN" b="1" i="1" dirty="0">
                    <a:solidFill>
                      <a:schemeClr val="tx2"/>
                    </a:solidFill>
                    <a:latin typeface="Cambria Math" panose="02040503050406030204" pitchFamily="18" charset="0"/>
                  </a:rPr>
                  <a:t>1.514</a:t>
                </a:r>
              </a:p>
              <a:p>
                <a:pPr indent="-228600">
                  <a:lnSpc>
                    <a:spcPct val="90000"/>
                  </a:lnSpc>
                  <a:spcAft>
                    <a:spcPts val="600"/>
                  </a:spcAft>
                  <a:buFont typeface="Arial" panose="020B0604020202020204" pitchFamily="34" charset="0"/>
                  <a:buChar char="•"/>
                </a:pPr>
                <a:r>
                  <a:rPr lang="en-US" dirty="0">
                    <a:solidFill>
                      <a:schemeClr val="tx2"/>
                    </a:solidFill>
                  </a:rPr>
                  <a:t>Bifurcation ratio for stream order 3  =</a:t>
                </a:r>
                <a14:m>
                  <m:oMath xmlns:m="http://schemas.openxmlformats.org/officeDocument/2006/math">
                    <m:f>
                      <m:fPr>
                        <m:ctrlPr>
                          <a:rPr lang="en-IN" b="0" i="1" smtClean="0">
                            <a:solidFill>
                              <a:schemeClr val="tx2"/>
                            </a:solidFill>
                            <a:latin typeface="Cambria Math" panose="02040503050406030204" pitchFamily="18" charset="0"/>
                          </a:rPr>
                        </m:ctrlPr>
                      </m:fPr>
                      <m:num>
                        <m:r>
                          <a:rPr lang="en-IN" b="0" i="1" smtClean="0">
                            <a:solidFill>
                              <a:schemeClr val="tx2"/>
                            </a:solidFill>
                            <a:latin typeface="Cambria Math" panose="02040503050406030204" pitchFamily="18" charset="0"/>
                          </a:rPr>
                          <m:t>109</m:t>
                        </m:r>
                      </m:num>
                      <m:den>
                        <m:r>
                          <a:rPr lang="en-IN" b="0" i="1" smtClean="0">
                            <a:solidFill>
                              <a:schemeClr val="tx2"/>
                            </a:solidFill>
                            <a:latin typeface="Cambria Math" panose="02040503050406030204" pitchFamily="18" charset="0"/>
                          </a:rPr>
                          <m:t>52</m:t>
                        </m:r>
                      </m:den>
                    </m:f>
                  </m:oMath>
                </a14:m>
                <a:r>
                  <a:rPr lang="en-IN" b="0" i="1" dirty="0">
                    <a:solidFill>
                      <a:schemeClr val="tx2"/>
                    </a:solidFill>
                    <a:latin typeface="Cambria Math" panose="02040503050406030204" pitchFamily="18" charset="0"/>
                  </a:rPr>
                  <a:t>=  </a:t>
                </a:r>
                <a:r>
                  <a:rPr lang="en-IN" b="1" i="1" dirty="0">
                    <a:solidFill>
                      <a:schemeClr val="tx2"/>
                    </a:solidFill>
                    <a:latin typeface="Cambria Math" panose="02040503050406030204" pitchFamily="18" charset="0"/>
                  </a:rPr>
                  <a:t>2.096</a:t>
                </a:r>
              </a:p>
              <a:p>
                <a:pPr indent="-228600">
                  <a:lnSpc>
                    <a:spcPct val="90000"/>
                  </a:lnSpc>
                  <a:spcAft>
                    <a:spcPts val="600"/>
                  </a:spcAft>
                  <a:buFont typeface="Arial" panose="020B0604020202020204" pitchFamily="34" charset="0"/>
                  <a:buChar char="•"/>
                </a:pPr>
                <a:r>
                  <a:rPr lang="en-US" dirty="0">
                    <a:solidFill>
                      <a:schemeClr val="tx2"/>
                    </a:solidFill>
                  </a:rPr>
                  <a:t>Bifurcation ratio for stream order 4  =</a:t>
                </a:r>
                <a14:m>
                  <m:oMath xmlns:m="http://schemas.openxmlformats.org/officeDocument/2006/math">
                    <m:f>
                      <m:fPr>
                        <m:ctrlPr>
                          <a:rPr lang="en-IN" b="0" i="1" smtClean="0">
                            <a:solidFill>
                              <a:schemeClr val="tx2"/>
                            </a:solidFill>
                            <a:latin typeface="Cambria Math" panose="02040503050406030204" pitchFamily="18" charset="0"/>
                          </a:rPr>
                        </m:ctrlPr>
                      </m:fPr>
                      <m:num>
                        <m:r>
                          <a:rPr lang="en-IN" b="0" i="1" smtClean="0">
                            <a:solidFill>
                              <a:schemeClr val="tx2"/>
                            </a:solidFill>
                            <a:latin typeface="Cambria Math" panose="02040503050406030204" pitchFamily="18" charset="0"/>
                          </a:rPr>
                          <m:t>52</m:t>
                        </m:r>
                      </m:num>
                      <m:den>
                        <m:r>
                          <a:rPr lang="en-IN" b="0" i="1" smtClean="0">
                            <a:solidFill>
                              <a:schemeClr val="tx2"/>
                            </a:solidFill>
                            <a:latin typeface="Cambria Math" panose="02040503050406030204" pitchFamily="18" charset="0"/>
                          </a:rPr>
                          <m:t>37</m:t>
                        </m:r>
                        <m:r>
                          <m:rPr>
                            <m:nor/>
                          </m:rPr>
                          <a:rPr lang="en-US" dirty="0">
                            <a:solidFill>
                              <a:schemeClr val="tx2"/>
                            </a:solidFill>
                          </a:rPr>
                          <m:t> </m:t>
                        </m:r>
                      </m:den>
                    </m:f>
                  </m:oMath>
                </a14:m>
                <a:r>
                  <a:rPr lang="en-IN" b="0" i="1" dirty="0">
                    <a:solidFill>
                      <a:schemeClr val="tx2"/>
                    </a:solidFill>
                    <a:latin typeface="Cambria Math" panose="02040503050406030204" pitchFamily="18" charset="0"/>
                  </a:rPr>
                  <a:t>=  1.41</a:t>
                </a:r>
                <a:endParaRPr lang="en-IN" b="1" i="1" dirty="0">
                  <a:solidFill>
                    <a:schemeClr val="tx2"/>
                  </a:solidFill>
                  <a:latin typeface="Cambria Math" panose="02040503050406030204" pitchFamily="18" charset="0"/>
                </a:endParaRPr>
              </a:p>
              <a:p>
                <a:pPr>
                  <a:lnSpc>
                    <a:spcPct val="90000"/>
                  </a:lnSpc>
                  <a:spcAft>
                    <a:spcPts val="600"/>
                  </a:spcAft>
                </a:pPr>
                <a:r>
                  <a:rPr lang="en-US" dirty="0">
                    <a:solidFill>
                      <a:schemeClr val="tx2"/>
                    </a:solidFill>
                  </a:rPr>
                  <a:t>Average Bifurcation ratio   =</a:t>
                </a:r>
                <a14:m>
                  <m:oMath xmlns:m="http://schemas.openxmlformats.org/officeDocument/2006/math">
                    <m:f>
                      <m:fPr>
                        <m:ctrlPr>
                          <a:rPr lang="en-IN" b="0" i="1" smtClean="0">
                            <a:solidFill>
                              <a:schemeClr val="tx2"/>
                            </a:solidFill>
                            <a:latin typeface="Cambria Math" panose="02040503050406030204" pitchFamily="18" charset="0"/>
                          </a:rPr>
                        </m:ctrlPr>
                      </m:fPr>
                      <m:num>
                        <m:r>
                          <a:rPr lang="en-IN" b="0" i="1" smtClean="0">
                            <a:solidFill>
                              <a:schemeClr val="tx2"/>
                            </a:solidFill>
                            <a:latin typeface="Cambria Math" panose="02040503050406030204" pitchFamily="18" charset="0"/>
                          </a:rPr>
                          <m:t>2.22+1.514+2.096+1.41</m:t>
                        </m:r>
                      </m:num>
                      <m:den>
                        <m:r>
                          <a:rPr lang="en-IN" b="0" i="1" smtClean="0">
                            <a:solidFill>
                              <a:schemeClr val="tx2"/>
                            </a:solidFill>
                            <a:latin typeface="Cambria Math" panose="02040503050406030204" pitchFamily="18" charset="0"/>
                          </a:rPr>
                          <m:t>4</m:t>
                        </m:r>
                      </m:den>
                    </m:f>
                  </m:oMath>
                </a14:m>
                <a:r>
                  <a:rPr lang="en-IN" b="0" i="1" dirty="0">
                    <a:solidFill>
                      <a:schemeClr val="tx2"/>
                    </a:solidFill>
                    <a:latin typeface="Cambria Math" panose="02040503050406030204" pitchFamily="18" charset="0"/>
                  </a:rPr>
                  <a:t>=  </a:t>
                </a:r>
                <a:r>
                  <a:rPr lang="en-IN" b="1" i="1" dirty="0">
                    <a:solidFill>
                      <a:schemeClr val="tx2"/>
                    </a:solidFill>
                    <a:latin typeface="Cambria Math" panose="02040503050406030204" pitchFamily="18" charset="0"/>
                  </a:rPr>
                  <a:t>1.81 =2(approx.)</a:t>
                </a:r>
              </a:p>
              <a:p>
                <a:pPr>
                  <a:lnSpc>
                    <a:spcPct val="90000"/>
                  </a:lnSpc>
                  <a:spcAft>
                    <a:spcPts val="600"/>
                  </a:spcAft>
                </a:pPr>
                <a:endParaRPr lang="en-IN" b="1" i="1" dirty="0">
                  <a:solidFill>
                    <a:schemeClr val="tx2"/>
                  </a:solidFill>
                  <a:latin typeface="Cambria Math" panose="02040503050406030204" pitchFamily="18" charset="0"/>
                </a:endParaRPr>
              </a:p>
              <a:p>
                <a:pPr indent="-228600">
                  <a:lnSpc>
                    <a:spcPct val="90000"/>
                  </a:lnSpc>
                  <a:spcAft>
                    <a:spcPts val="600"/>
                  </a:spcAft>
                  <a:buFont typeface="Arial" panose="020B0604020202020204" pitchFamily="34" charset="0"/>
                  <a:buChar char="•"/>
                </a:pPr>
                <a:endParaRPr lang="en-IN" b="1" i="1" dirty="0">
                  <a:solidFill>
                    <a:schemeClr val="tx2"/>
                  </a:solidFill>
                  <a:latin typeface="Cambria Math" panose="02040503050406030204" pitchFamily="18" charset="0"/>
                </a:endParaRPr>
              </a:p>
              <a:p>
                <a:pPr indent="-228600">
                  <a:lnSpc>
                    <a:spcPct val="90000"/>
                  </a:lnSpc>
                  <a:spcAft>
                    <a:spcPts val="600"/>
                  </a:spcAft>
                  <a:buFont typeface="Arial" panose="020B0604020202020204" pitchFamily="34" charset="0"/>
                  <a:buChar char="•"/>
                </a:pPr>
                <a:endParaRPr lang="en-IN" b="1" i="1" dirty="0">
                  <a:solidFill>
                    <a:schemeClr val="tx2"/>
                  </a:solidFill>
                  <a:latin typeface="Cambria Math" panose="02040503050406030204" pitchFamily="18" charset="0"/>
                </a:endParaRPr>
              </a:p>
              <a:p>
                <a:pPr indent="-228600">
                  <a:lnSpc>
                    <a:spcPct val="90000"/>
                  </a:lnSpc>
                  <a:spcAft>
                    <a:spcPts val="600"/>
                  </a:spcAft>
                  <a:buFont typeface="Arial" panose="020B0604020202020204" pitchFamily="34" charset="0"/>
                  <a:buChar char="•"/>
                </a:pPr>
                <a:endParaRPr lang="en-IN" dirty="0"/>
              </a:p>
              <a:p>
                <a:pPr indent="-228600">
                  <a:lnSpc>
                    <a:spcPct val="90000"/>
                  </a:lnSpc>
                  <a:spcAft>
                    <a:spcPts val="600"/>
                  </a:spcAft>
                  <a:buFont typeface="Arial" panose="020B0604020202020204" pitchFamily="34" charset="0"/>
                  <a:buChar char="•"/>
                </a:pPr>
                <a:endParaRPr lang="en-IN" dirty="0"/>
              </a:p>
            </p:txBody>
          </p:sp>
        </mc:Choice>
        <mc:Fallback xmlns="">
          <p:sp>
            <p:nvSpPr>
              <p:cNvPr id="7" name="TextBox 6">
                <a:extLst>
                  <a:ext uri="{FF2B5EF4-FFF2-40B4-BE49-F238E27FC236}">
                    <a16:creationId xmlns:a16="http://schemas.microsoft.com/office/drawing/2014/main" id="{5C0226E4-4166-F0EE-CA19-153CAD1C8886}"/>
                  </a:ext>
                </a:extLst>
              </p:cNvPr>
              <p:cNvSpPr txBox="1">
                <a:spLocks noRot="1" noChangeAspect="1" noMove="1" noResize="1" noEditPoints="1" noAdjustHandles="1" noChangeArrowheads="1" noChangeShapeType="1" noTextEdit="1"/>
              </p:cNvSpPr>
              <p:nvPr/>
            </p:nvSpPr>
            <p:spPr>
              <a:xfrm>
                <a:off x="2849274" y="3429000"/>
                <a:ext cx="7963270" cy="4713855"/>
              </a:xfrm>
              <a:prstGeom prst="rect">
                <a:avLst/>
              </a:prstGeom>
              <a:blipFill>
                <a:blip r:embed="rId2"/>
                <a:stretch>
                  <a:fillRect l="-612" t="-1294"/>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CA19A368-20AF-D397-ADC0-4389AD23C039}"/>
              </a:ext>
            </a:extLst>
          </p:cNvPr>
          <p:cNvSpPr>
            <a:spLocks noGrp="1"/>
          </p:cNvSpPr>
          <p:nvPr>
            <p:ph type="sldNum" sz="quarter" idx="12"/>
          </p:nvPr>
        </p:nvSpPr>
        <p:spPr/>
        <p:txBody>
          <a:bodyPr/>
          <a:lstStyle/>
          <a:p>
            <a:fld id="{48D382CB-472B-4402-8D3C-93FBB5C1B1AC}" type="slidenum">
              <a:rPr lang="en-IN" smtClean="0"/>
              <a:t>44</a:t>
            </a:fld>
            <a:endParaRPr lang="en-IN"/>
          </a:p>
        </p:txBody>
      </p:sp>
      <p:pic>
        <p:nvPicPr>
          <p:cNvPr id="8" name="Content Placeholder 7" descr="A screenshot of a computer&#10;&#10;Description automatically generated">
            <a:extLst>
              <a:ext uri="{FF2B5EF4-FFF2-40B4-BE49-F238E27FC236}">
                <a16:creationId xmlns:a16="http://schemas.microsoft.com/office/drawing/2014/main" id="{1D4A617B-E3FE-2DA1-DC19-72C6608BB500}"/>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503586" y="565993"/>
            <a:ext cx="2945414" cy="2392285"/>
          </a:xfrm>
          <a:prstGeom prst="rect">
            <a:avLst/>
          </a:prstGeom>
        </p:spPr>
      </p:pic>
    </p:spTree>
    <p:extLst>
      <p:ext uri="{BB962C8B-B14F-4D97-AF65-F5344CB8AC3E}">
        <p14:creationId xmlns:p14="http://schemas.microsoft.com/office/powerpoint/2010/main" val="4287808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E2D7-0107-8382-EBC6-14F98CEFF7A2}"/>
              </a:ext>
            </a:extLst>
          </p:cNvPr>
          <p:cNvSpPr>
            <a:spLocks noGrp="1"/>
          </p:cNvSpPr>
          <p:nvPr>
            <p:ph type="title"/>
          </p:nvPr>
        </p:nvSpPr>
        <p:spPr/>
        <p:txBody>
          <a:bodyPr>
            <a:normAutofit/>
          </a:bodyPr>
          <a:lstStyle/>
          <a:p>
            <a:r>
              <a:rPr lang="en-IN" sz="3600" dirty="0"/>
              <a:t>Comments on the catchment based on above results</a:t>
            </a:r>
          </a:p>
        </p:txBody>
      </p:sp>
      <p:sp>
        <p:nvSpPr>
          <p:cNvPr id="3" name="Content Placeholder 2">
            <a:extLst>
              <a:ext uri="{FF2B5EF4-FFF2-40B4-BE49-F238E27FC236}">
                <a16:creationId xmlns:a16="http://schemas.microsoft.com/office/drawing/2014/main" id="{93363A2E-7361-95CC-F353-D18277DD87A2}"/>
              </a:ext>
            </a:extLst>
          </p:cNvPr>
          <p:cNvSpPr>
            <a:spLocks noGrp="1"/>
          </p:cNvSpPr>
          <p:nvPr>
            <p:ph idx="1"/>
          </p:nvPr>
        </p:nvSpPr>
        <p:spPr/>
        <p:txBody>
          <a:bodyPr>
            <a:normAutofit/>
          </a:bodyPr>
          <a:lstStyle/>
          <a:p>
            <a:r>
              <a:rPr lang="en-IN" sz="2000" dirty="0"/>
              <a:t>A low bifurcation ratio like 2(two) indicates fewer subdivision </a:t>
            </a:r>
            <a:r>
              <a:rPr lang="en-US" sz="2000" dirty="0"/>
              <a:t>between stream orders, suggesting a less complex stream network in the catchment.</a:t>
            </a:r>
          </a:p>
          <a:p>
            <a:r>
              <a:rPr lang="en-US" sz="2000" dirty="0"/>
              <a:t>Low drainage density often indicates that the soil in the catchment has higher infiltration capacity allowing more water to seep into the ground instead of forming surface runoff. Thus this catchment might contribute to groundwater recharge.</a:t>
            </a:r>
          </a:p>
          <a:p>
            <a:r>
              <a:rPr lang="en-US" sz="2000" dirty="0"/>
              <a:t> A catchment with these characteristics may produce slower and more gradual runoff patterns due to the lower density of streams. This could mean a reduced risk of flash flooding compared to catchments with higher drainage densities.</a:t>
            </a:r>
          </a:p>
          <a:p>
            <a:r>
              <a:rPr lang="en-US" sz="2000" dirty="0"/>
              <a:t>The low drainage density suggests that the terrain in this catchment might be more permeable, allowing more water to infiltrate the ground rather than forming surface runoff.</a:t>
            </a:r>
          </a:p>
          <a:p>
            <a:r>
              <a:rPr lang="en-US" sz="2000" dirty="0"/>
              <a:t>A low bifurcation ratio, coupled with low drainage density, generally indicates a catchment with less intense stream branching and possibly lower erosion rates.</a:t>
            </a:r>
          </a:p>
          <a:p>
            <a:endParaRPr lang="en-IN" sz="2000" dirty="0"/>
          </a:p>
        </p:txBody>
      </p:sp>
      <p:sp>
        <p:nvSpPr>
          <p:cNvPr id="4" name="Slide Number Placeholder 3">
            <a:extLst>
              <a:ext uri="{FF2B5EF4-FFF2-40B4-BE49-F238E27FC236}">
                <a16:creationId xmlns:a16="http://schemas.microsoft.com/office/drawing/2014/main" id="{C3337B5B-6256-6C9F-4C23-61206074DD41}"/>
              </a:ext>
            </a:extLst>
          </p:cNvPr>
          <p:cNvSpPr>
            <a:spLocks noGrp="1"/>
          </p:cNvSpPr>
          <p:nvPr>
            <p:ph type="sldNum" sz="quarter" idx="12"/>
          </p:nvPr>
        </p:nvSpPr>
        <p:spPr/>
        <p:txBody>
          <a:bodyPr/>
          <a:lstStyle/>
          <a:p>
            <a:fld id="{48D382CB-472B-4402-8D3C-93FBB5C1B1AC}" type="slidenum">
              <a:rPr lang="en-IN" smtClean="0"/>
              <a:t>45</a:t>
            </a:fld>
            <a:endParaRPr lang="en-IN"/>
          </a:p>
        </p:txBody>
      </p:sp>
    </p:spTree>
    <p:extLst>
      <p:ext uri="{BB962C8B-B14F-4D97-AF65-F5344CB8AC3E}">
        <p14:creationId xmlns:p14="http://schemas.microsoft.com/office/powerpoint/2010/main" val="2789954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F94B-E126-867B-9A9B-BDFAD5B0BE53}"/>
              </a:ext>
            </a:extLst>
          </p:cNvPr>
          <p:cNvSpPr>
            <a:spLocks noGrp="1"/>
          </p:cNvSpPr>
          <p:nvPr>
            <p:ph type="title"/>
          </p:nvPr>
        </p:nvSpPr>
        <p:spPr>
          <a:xfrm>
            <a:off x="280060" y="11875"/>
            <a:ext cx="10515600" cy="1325563"/>
          </a:xfrm>
        </p:spPr>
        <p:txBody>
          <a:bodyPr>
            <a:normAutofit/>
          </a:bodyPr>
          <a:lstStyle/>
          <a:p>
            <a:pPr algn="ctr"/>
            <a:r>
              <a:rPr lang="en-IN" sz="3600" dirty="0"/>
              <a:t>Individual Contribution:</a:t>
            </a:r>
          </a:p>
        </p:txBody>
      </p:sp>
      <p:sp>
        <p:nvSpPr>
          <p:cNvPr id="3" name="Slide Number Placeholder 2">
            <a:extLst>
              <a:ext uri="{FF2B5EF4-FFF2-40B4-BE49-F238E27FC236}">
                <a16:creationId xmlns:a16="http://schemas.microsoft.com/office/drawing/2014/main" id="{4C6E3FBB-C93E-AC03-3FD4-7DDEA993AD1A}"/>
              </a:ext>
            </a:extLst>
          </p:cNvPr>
          <p:cNvSpPr>
            <a:spLocks noGrp="1"/>
          </p:cNvSpPr>
          <p:nvPr>
            <p:ph type="sldNum" sz="quarter" idx="12"/>
          </p:nvPr>
        </p:nvSpPr>
        <p:spPr/>
        <p:txBody>
          <a:bodyPr/>
          <a:lstStyle/>
          <a:p>
            <a:fld id="{48D382CB-472B-4402-8D3C-93FBB5C1B1AC}" type="slidenum">
              <a:rPr lang="en-IN" smtClean="0"/>
              <a:t>46</a:t>
            </a:fld>
            <a:endParaRPr lang="en-IN"/>
          </a:p>
        </p:txBody>
      </p:sp>
      <p:sp>
        <p:nvSpPr>
          <p:cNvPr id="4" name="TextBox 3">
            <a:extLst>
              <a:ext uri="{FF2B5EF4-FFF2-40B4-BE49-F238E27FC236}">
                <a16:creationId xmlns:a16="http://schemas.microsoft.com/office/drawing/2014/main" id="{F3ED29D3-9BBA-3B66-1D6F-800C670FCF4F}"/>
              </a:ext>
            </a:extLst>
          </p:cNvPr>
          <p:cNvSpPr txBox="1"/>
          <p:nvPr/>
        </p:nvSpPr>
        <p:spPr>
          <a:xfrm>
            <a:off x="759031" y="914539"/>
            <a:ext cx="10716491" cy="6647974"/>
          </a:xfrm>
          <a:prstGeom prst="rect">
            <a:avLst/>
          </a:prstGeom>
          <a:noFill/>
        </p:spPr>
        <p:txBody>
          <a:bodyPr wrap="square" rtlCol="0">
            <a:spAutoFit/>
          </a:bodyPr>
          <a:lstStyle/>
          <a:p>
            <a:r>
              <a:rPr lang="en-IN" sz="2800" dirty="0"/>
              <a:t>Ankit:</a:t>
            </a:r>
          </a:p>
          <a:p>
            <a:pPr marL="457200" indent="-457200">
              <a:buFont typeface="Arial" panose="020B0604020202020204" pitchFamily="34" charset="0"/>
              <a:buChar char="•"/>
            </a:pPr>
            <a:r>
              <a:rPr lang="en-IN" sz="2000" dirty="0"/>
              <a:t>Downloading the DEM data from the USGS Earth Explorer.</a:t>
            </a:r>
          </a:p>
          <a:p>
            <a:pPr marL="457200" indent="-457200">
              <a:buFont typeface="Arial" panose="020B0604020202020204" pitchFamily="34" charset="0"/>
              <a:buChar char="•"/>
            </a:pPr>
            <a:r>
              <a:rPr lang="en-IN" sz="2000" dirty="0"/>
              <a:t>Converting it into suitable projection systems and Filling the Sinks in the DEM file.</a:t>
            </a:r>
          </a:p>
          <a:p>
            <a:pPr marL="457200" indent="-457200">
              <a:buFont typeface="Arial" panose="020B0604020202020204" pitchFamily="34" charset="0"/>
              <a:buChar char="•"/>
            </a:pPr>
            <a:r>
              <a:rPr lang="en-IN" sz="2000" dirty="0"/>
              <a:t>Assigning Strahler’s stream order to the filled DEM file.</a:t>
            </a:r>
          </a:p>
          <a:p>
            <a:pPr marL="457200" indent="-457200">
              <a:buFont typeface="Arial" panose="020B0604020202020204" pitchFamily="34" charset="0"/>
              <a:buChar char="•"/>
            </a:pPr>
            <a:r>
              <a:rPr lang="en-IN" sz="2000" dirty="0"/>
              <a:t>Fixing a threshold to Strahler’s order and extracting the streams of order greater than the threshold limit.</a:t>
            </a:r>
          </a:p>
          <a:p>
            <a:r>
              <a:rPr lang="en-IN" sz="2800" dirty="0"/>
              <a:t>Revanth Kumar :</a:t>
            </a:r>
          </a:p>
          <a:p>
            <a:pPr marL="285750" indent="-285750">
              <a:buFont typeface="Arial" panose="020B0604020202020204" pitchFamily="34" charset="0"/>
              <a:buChar char="•"/>
            </a:pPr>
            <a:r>
              <a:rPr lang="en-IN" dirty="0"/>
              <a:t>Choosing an Outlet point and extracting the Catchment boundary(upslope area) in Raster and converting it into a vector.</a:t>
            </a:r>
          </a:p>
          <a:p>
            <a:pPr marL="285750" indent="-285750">
              <a:buFont typeface="Arial" panose="020B0604020202020204" pitchFamily="34" charset="0"/>
              <a:buChar char="•"/>
            </a:pPr>
            <a:r>
              <a:rPr lang="en-IN" dirty="0"/>
              <a:t>Deriving the Channel network from the DEM file and clipping it with the Catchment boundary.</a:t>
            </a:r>
          </a:p>
          <a:p>
            <a:pPr marL="285750" indent="-285750">
              <a:buFont typeface="Arial" panose="020B0604020202020204" pitchFamily="34" charset="0"/>
              <a:buChar char="•"/>
            </a:pPr>
            <a:r>
              <a:rPr lang="en-IN" dirty="0"/>
              <a:t>Delineating the Watershed/Catchment.</a:t>
            </a:r>
          </a:p>
          <a:p>
            <a:pPr marL="285750" indent="-285750">
              <a:buFont typeface="Arial" panose="020B0604020202020204" pitchFamily="34" charset="0"/>
              <a:buChar char="•"/>
            </a:pPr>
            <a:r>
              <a:rPr lang="en-IN" dirty="0"/>
              <a:t>Performing Bifurcation Ratio Calculation using statistics by categories and open field calculator.</a:t>
            </a:r>
          </a:p>
          <a:p>
            <a:pPr marL="285750" indent="-285750">
              <a:buFont typeface="Arial" panose="020B0604020202020204" pitchFamily="34" charset="0"/>
              <a:buChar char="•"/>
            </a:pPr>
            <a:r>
              <a:rPr lang="en-IN" dirty="0"/>
              <a:t>Developing the Order-Frequency Histogram.</a:t>
            </a:r>
          </a:p>
          <a:p>
            <a:pPr marL="285750" indent="-285750">
              <a:buFont typeface="Arial" panose="020B0604020202020204" pitchFamily="34" charset="0"/>
              <a:buChar char="•"/>
            </a:pPr>
            <a:r>
              <a:rPr lang="en-IN" dirty="0"/>
              <a:t>Applying Styles to final Delineated watershed.</a:t>
            </a:r>
          </a:p>
          <a:p>
            <a:r>
              <a:rPr lang="en-IN" sz="2800" dirty="0"/>
              <a:t>Pushpendra:</a:t>
            </a:r>
          </a:p>
          <a:p>
            <a:pPr marL="457200" indent="-457200">
              <a:buFont typeface="Arial" panose="020B0604020202020204" pitchFamily="34" charset="0"/>
              <a:buChar char="•"/>
            </a:pPr>
            <a:r>
              <a:rPr lang="en-IN" dirty="0"/>
              <a:t>Catchment Area Calculation.</a:t>
            </a:r>
          </a:p>
          <a:p>
            <a:pPr marL="457200" indent="-457200">
              <a:buFont typeface="Arial" panose="020B0604020202020204" pitchFamily="34" charset="0"/>
              <a:buChar char="•"/>
            </a:pPr>
            <a:r>
              <a:rPr lang="en-IN" dirty="0"/>
              <a:t>Calculation of Total length of all streams in a catchment.</a:t>
            </a:r>
          </a:p>
          <a:p>
            <a:pPr marL="457200" indent="-457200">
              <a:buFont typeface="Arial" panose="020B0604020202020204" pitchFamily="34" charset="0"/>
              <a:buChar char="•"/>
            </a:pPr>
            <a:r>
              <a:rPr lang="en-IN" dirty="0"/>
              <a:t>Catchment Drainage-Density Calculation.</a:t>
            </a:r>
          </a:p>
          <a:p>
            <a:endParaRPr lang="en-IN" dirty="0"/>
          </a:p>
          <a:p>
            <a:endParaRPr lang="en-IN" sz="3200" dirty="0"/>
          </a:p>
        </p:txBody>
      </p:sp>
    </p:spTree>
    <p:extLst>
      <p:ext uri="{BB962C8B-B14F-4D97-AF65-F5344CB8AC3E}">
        <p14:creationId xmlns:p14="http://schemas.microsoft.com/office/powerpoint/2010/main" val="3265237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A77AF-05DB-8A7A-2DE5-4097FDAA8210}"/>
              </a:ext>
            </a:extLst>
          </p:cNvPr>
          <p:cNvSpPr>
            <a:spLocks noGrp="1"/>
          </p:cNvSpPr>
          <p:nvPr>
            <p:ph type="title"/>
          </p:nvPr>
        </p:nvSpPr>
        <p:spPr>
          <a:xfrm>
            <a:off x="761803" y="350196"/>
            <a:ext cx="4646904" cy="1624520"/>
          </a:xfrm>
        </p:spPr>
        <p:txBody>
          <a:bodyPr anchor="ctr">
            <a:normAutofit/>
          </a:bodyPr>
          <a:lstStyle/>
          <a:p>
            <a:r>
              <a:rPr lang="en-US" sz="3400" b="1" i="0">
                <a:effectLst/>
                <a:highlight>
                  <a:srgbClr val="FFFFFF"/>
                </a:highlight>
                <a:latin typeface="Roboto Slab" pitchFamily="2" charset="0"/>
              </a:rPr>
              <a:t>Application of Watershed Analysis</a:t>
            </a:r>
            <a:br>
              <a:rPr lang="en-US" sz="3400" b="1" i="0">
                <a:effectLst/>
                <a:highlight>
                  <a:srgbClr val="FFFFFF"/>
                </a:highlight>
                <a:latin typeface="Roboto Slab" pitchFamily="2" charset="0"/>
              </a:rPr>
            </a:br>
            <a:endParaRPr lang="en-IN" sz="3400"/>
          </a:p>
        </p:txBody>
      </p:sp>
      <p:sp>
        <p:nvSpPr>
          <p:cNvPr id="3" name="Content Placeholder 2">
            <a:extLst>
              <a:ext uri="{FF2B5EF4-FFF2-40B4-BE49-F238E27FC236}">
                <a16:creationId xmlns:a16="http://schemas.microsoft.com/office/drawing/2014/main" id="{962EC897-E70A-937F-6F4D-B7305B1E82D1}"/>
              </a:ext>
            </a:extLst>
          </p:cNvPr>
          <p:cNvSpPr>
            <a:spLocks noGrp="1"/>
          </p:cNvSpPr>
          <p:nvPr>
            <p:ph idx="1"/>
          </p:nvPr>
        </p:nvSpPr>
        <p:spPr>
          <a:xfrm>
            <a:off x="761802" y="2743200"/>
            <a:ext cx="4646905" cy="3613149"/>
          </a:xfrm>
        </p:spPr>
        <p:txBody>
          <a:bodyPr anchor="ctr">
            <a:normAutofit/>
          </a:bodyPr>
          <a:lstStyle/>
          <a:p>
            <a:pPr marL="342900" indent="-342900" fontAlgn="t">
              <a:buFont typeface="+mj-lt"/>
              <a:buAutoNum type="arabicPeriod"/>
            </a:pPr>
            <a:r>
              <a:rPr lang="en-US" sz="1700" b="1" dirty="0">
                <a:highlight>
                  <a:srgbClr val="FFFFFF"/>
                </a:highlight>
                <a:latin typeface="Roboto Slab" pitchFamily="2" charset="0"/>
              </a:rPr>
              <a:t> </a:t>
            </a:r>
            <a:r>
              <a:rPr lang="en-US" sz="1700" b="0" i="0" dirty="0">
                <a:effectLst/>
                <a:highlight>
                  <a:srgbClr val="FFFFFF"/>
                </a:highlight>
                <a:latin typeface="Open Sans" panose="020B0606030504020204" pitchFamily="34" charset="0"/>
              </a:rPr>
              <a:t>Watershed analysis is used for the        management and planning of natural resources.</a:t>
            </a:r>
          </a:p>
          <a:p>
            <a:pPr marL="342900" indent="-342900" fontAlgn="t">
              <a:buFont typeface="+mj-lt"/>
              <a:buAutoNum type="arabicPeriod"/>
            </a:pPr>
            <a:r>
              <a:rPr lang="en-US" sz="1700" b="0" i="0" dirty="0">
                <a:effectLst/>
                <a:highlight>
                  <a:srgbClr val="FFFFFF"/>
                </a:highlight>
                <a:latin typeface="Open Sans" panose="020B0606030504020204" pitchFamily="34" charset="0"/>
              </a:rPr>
              <a:t>To provide necessary inputs for hydrological modeling.</a:t>
            </a:r>
          </a:p>
          <a:p>
            <a:pPr marL="342900" indent="-342900" fontAlgn="t">
              <a:buFont typeface="+mj-lt"/>
              <a:buAutoNum type="arabicPeriod"/>
            </a:pPr>
            <a:r>
              <a:rPr lang="en-US" sz="1700" b="0" i="0" dirty="0">
                <a:effectLst/>
                <a:highlight>
                  <a:srgbClr val="FFFFFF"/>
                </a:highlight>
                <a:latin typeface="Open Sans" panose="020B0606030504020204" pitchFamily="34" charset="0"/>
              </a:rPr>
              <a:t> Flood prediction modeling.</a:t>
            </a:r>
          </a:p>
          <a:p>
            <a:pPr marL="342900" indent="-342900" fontAlgn="t">
              <a:buFont typeface="+mj-lt"/>
              <a:buAutoNum type="arabicPeriod"/>
            </a:pPr>
            <a:r>
              <a:rPr lang="en-US" sz="1700" b="0" i="0" dirty="0">
                <a:effectLst/>
                <a:highlight>
                  <a:srgbClr val="FFFFFF"/>
                </a:highlight>
                <a:latin typeface="Open Sans" panose="020B0606030504020204" pitchFamily="34" charset="0"/>
              </a:rPr>
              <a:t> Watershed analysis provides catchment boundaries but also hydrological parameters useful for management programs.</a:t>
            </a:r>
          </a:p>
          <a:p>
            <a:pPr marL="342900" indent="-342900">
              <a:buFont typeface="+mj-lt"/>
              <a:buAutoNum type="arabicPeriod"/>
            </a:pPr>
            <a:endParaRPr lang="en-IN" sz="1700" dirty="0"/>
          </a:p>
        </p:txBody>
      </p:sp>
      <p:pic>
        <p:nvPicPr>
          <p:cNvPr id="17" name="Picture 16" descr="Arial view of a river, dam and lake">
            <a:extLst>
              <a:ext uri="{FF2B5EF4-FFF2-40B4-BE49-F238E27FC236}">
                <a16:creationId xmlns:a16="http://schemas.microsoft.com/office/drawing/2014/main" id="{3315D024-8F9E-69BE-23BE-1C5DFAA20AB8}"/>
              </a:ext>
            </a:extLst>
          </p:cNvPr>
          <p:cNvPicPr>
            <a:picLocks noChangeAspect="1"/>
          </p:cNvPicPr>
          <p:nvPr/>
        </p:nvPicPr>
        <p:blipFill rotWithShape="1">
          <a:blip r:embed="rId2"/>
          <a:srcRect l="5564" r="5448"/>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CD102AB8-E0E3-5F4C-7564-9242DE2B6279}"/>
              </a:ext>
            </a:extLst>
          </p:cNvPr>
          <p:cNvSpPr>
            <a:spLocks noGrp="1"/>
          </p:cNvSpPr>
          <p:nvPr>
            <p:ph type="sldNum" sz="quarter" idx="12"/>
          </p:nvPr>
        </p:nvSpPr>
        <p:spPr/>
        <p:txBody>
          <a:bodyPr/>
          <a:lstStyle/>
          <a:p>
            <a:fld id="{48D382CB-472B-4402-8D3C-93FBB5C1B1AC}" type="slidenum">
              <a:rPr lang="en-IN" smtClean="0"/>
              <a:t>47</a:t>
            </a:fld>
            <a:endParaRPr lang="en-IN"/>
          </a:p>
        </p:txBody>
      </p:sp>
    </p:spTree>
    <p:extLst>
      <p:ext uri="{BB962C8B-B14F-4D97-AF65-F5344CB8AC3E}">
        <p14:creationId xmlns:p14="http://schemas.microsoft.com/office/powerpoint/2010/main" val="857571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hand writing a thank you note&#10;&#10;Description automatically generated">
            <a:extLst>
              <a:ext uri="{FF2B5EF4-FFF2-40B4-BE49-F238E27FC236}">
                <a16:creationId xmlns:a16="http://schemas.microsoft.com/office/drawing/2014/main" id="{58DCFB86-3467-9BC2-C222-2427AD2CDCBE}"/>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4997A5A1-AA2A-4EB5-954A-A41B62926FEA}"/>
              </a:ext>
            </a:extLst>
          </p:cNvPr>
          <p:cNvSpPr>
            <a:spLocks noGrp="1"/>
          </p:cNvSpPr>
          <p:nvPr>
            <p:ph type="sldNum" sz="quarter" idx="12"/>
          </p:nvPr>
        </p:nvSpPr>
        <p:spPr/>
        <p:txBody>
          <a:bodyPr/>
          <a:lstStyle/>
          <a:p>
            <a:fld id="{48D382CB-472B-4402-8D3C-93FBB5C1B1AC}" type="slidenum">
              <a:rPr lang="en-IN" smtClean="0"/>
              <a:t>48</a:t>
            </a:fld>
            <a:endParaRPr lang="en-IN"/>
          </a:p>
        </p:txBody>
      </p:sp>
    </p:spTree>
    <p:extLst>
      <p:ext uri="{BB962C8B-B14F-4D97-AF65-F5344CB8AC3E}">
        <p14:creationId xmlns:p14="http://schemas.microsoft.com/office/powerpoint/2010/main" val="714180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4F5CD5-929A-2D0F-BB46-E26B024F081A}"/>
              </a:ext>
            </a:extLst>
          </p:cNvPr>
          <p:cNvSpPr>
            <a:spLocks noGrp="1"/>
          </p:cNvSpPr>
          <p:nvPr>
            <p:ph type="title"/>
          </p:nvPr>
        </p:nvSpPr>
        <p:spPr>
          <a:xfrm>
            <a:off x="793662" y="386930"/>
            <a:ext cx="10066122" cy="1298448"/>
          </a:xfrm>
        </p:spPr>
        <p:txBody>
          <a:bodyPr anchor="b">
            <a:normAutofit/>
          </a:bodyPr>
          <a:lstStyle/>
          <a:p>
            <a:r>
              <a:rPr lang="en-IN" sz="4100" b="1" i="0">
                <a:effectLst/>
                <a:highlight>
                  <a:srgbClr val="FFFFFF"/>
                </a:highlight>
                <a:latin typeface="Roboto Slab" panose="020F0502020204030204" pitchFamily="2" charset="0"/>
              </a:rPr>
              <a:t>Components of Watershed</a:t>
            </a:r>
            <a:br>
              <a:rPr lang="en-IN" sz="4100" b="1" i="0">
                <a:effectLst/>
                <a:highlight>
                  <a:srgbClr val="FFFFFF"/>
                </a:highlight>
                <a:latin typeface="Roboto Slab" panose="020F0502020204030204" pitchFamily="2" charset="0"/>
              </a:rPr>
            </a:br>
            <a:endParaRPr lang="en-IN" sz="4100"/>
          </a:p>
        </p:txBody>
      </p:sp>
      <p:sp>
        <p:nvSpPr>
          <p:cNvPr id="17" name="Rectangle 1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B3C73B-A216-B96F-9554-177ECA8006B9}"/>
              </a:ext>
            </a:extLst>
          </p:cNvPr>
          <p:cNvSpPr>
            <a:spLocks noGrp="1"/>
          </p:cNvSpPr>
          <p:nvPr>
            <p:ph idx="1"/>
          </p:nvPr>
        </p:nvSpPr>
        <p:spPr>
          <a:xfrm>
            <a:off x="793661" y="2599509"/>
            <a:ext cx="4530898" cy="3639450"/>
          </a:xfrm>
        </p:spPr>
        <p:txBody>
          <a:bodyPr anchor="ctr">
            <a:normAutofit/>
          </a:bodyPr>
          <a:lstStyle/>
          <a:p>
            <a:pPr marL="0" indent="0">
              <a:buNone/>
            </a:pPr>
            <a:r>
              <a:rPr lang="en-US" sz="2000" b="0" i="0" dirty="0">
                <a:effectLst/>
                <a:highlight>
                  <a:srgbClr val="FFFFFF"/>
                </a:highlight>
                <a:latin typeface="Open Sans" panose="020B0606030504020204" pitchFamily="34" charset="0"/>
              </a:rPr>
              <a:t>Broadly a watershed have five components: </a:t>
            </a:r>
          </a:p>
          <a:p>
            <a:pPr marL="514350" indent="-514350">
              <a:buFont typeface="+mj-lt"/>
              <a:buAutoNum type="arabicPeriod"/>
            </a:pPr>
            <a:r>
              <a:rPr lang="en-US" sz="2000" dirty="0">
                <a:highlight>
                  <a:srgbClr val="FFFFFF"/>
                </a:highlight>
                <a:latin typeface="Open Sans" panose="020B0606030504020204" pitchFamily="34" charset="0"/>
              </a:rPr>
              <a:t>W</a:t>
            </a:r>
            <a:r>
              <a:rPr lang="en-US" sz="2000" b="0" i="0" dirty="0">
                <a:effectLst/>
                <a:highlight>
                  <a:srgbClr val="FFFFFF"/>
                </a:highlight>
                <a:latin typeface="Open Sans" panose="020B0606030504020204" pitchFamily="34" charset="0"/>
              </a:rPr>
              <a:t>atershed boundary, </a:t>
            </a:r>
          </a:p>
          <a:p>
            <a:pPr marL="514350" indent="-514350">
              <a:buFont typeface="+mj-lt"/>
              <a:buAutoNum type="arabicPeriod"/>
            </a:pPr>
            <a:r>
              <a:rPr lang="en-US" sz="2000" b="0" i="0" dirty="0">
                <a:effectLst/>
                <a:highlight>
                  <a:srgbClr val="FFFFFF"/>
                </a:highlight>
                <a:latin typeface="Open Sans" panose="020B0606030504020204" pitchFamily="34" charset="0"/>
              </a:rPr>
              <a:t>Subbasin,</a:t>
            </a:r>
          </a:p>
          <a:p>
            <a:pPr marL="514350" indent="-514350">
              <a:buFont typeface="+mj-lt"/>
              <a:buAutoNum type="arabicPeriod"/>
            </a:pPr>
            <a:r>
              <a:rPr lang="en-US" sz="2000" b="0" i="0" dirty="0">
                <a:effectLst/>
                <a:highlight>
                  <a:srgbClr val="FFFFFF"/>
                </a:highlight>
                <a:latin typeface="Open Sans" panose="020B0606030504020204" pitchFamily="34" charset="0"/>
              </a:rPr>
              <a:t>Drainage divides,</a:t>
            </a:r>
          </a:p>
          <a:p>
            <a:pPr marL="514350" indent="-514350">
              <a:buFont typeface="+mj-lt"/>
              <a:buAutoNum type="arabicPeriod"/>
            </a:pPr>
            <a:r>
              <a:rPr lang="en-US" sz="2000" b="0" i="0" dirty="0">
                <a:effectLst/>
                <a:highlight>
                  <a:srgbClr val="FFFFFF"/>
                </a:highlight>
                <a:latin typeface="Open Sans" panose="020B0606030504020204" pitchFamily="34" charset="0"/>
              </a:rPr>
              <a:t>Stream network,</a:t>
            </a:r>
          </a:p>
          <a:p>
            <a:pPr marL="514350" indent="-514350">
              <a:buFont typeface="+mj-lt"/>
              <a:buAutoNum type="arabicPeriod"/>
            </a:pPr>
            <a:r>
              <a:rPr lang="en-US" sz="2000" b="0" i="0" dirty="0">
                <a:effectLst/>
                <a:highlight>
                  <a:srgbClr val="FFFFFF"/>
                </a:highlight>
                <a:latin typeface="Open Sans" panose="020B0606030504020204" pitchFamily="34" charset="0"/>
              </a:rPr>
              <a:t>Outlets (pour points).</a:t>
            </a:r>
          </a:p>
        </p:txBody>
      </p:sp>
      <p:pic>
        <p:nvPicPr>
          <p:cNvPr id="5" name="Picture 4" descr="A green leaf with red dots and arrows&#10;&#10;Description automatically generated">
            <a:extLst>
              <a:ext uri="{FF2B5EF4-FFF2-40B4-BE49-F238E27FC236}">
                <a16:creationId xmlns:a16="http://schemas.microsoft.com/office/drawing/2014/main" id="{F02D7D19-174A-B445-6FC3-6982ADAD0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559" y="2792631"/>
            <a:ext cx="5879496" cy="2778061"/>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980685D-5DF6-ADEF-F27F-B3B5557D1A19}"/>
              </a:ext>
            </a:extLst>
          </p:cNvPr>
          <p:cNvSpPr>
            <a:spLocks noGrp="1"/>
          </p:cNvSpPr>
          <p:nvPr>
            <p:ph type="sldNum" sz="quarter" idx="12"/>
          </p:nvPr>
        </p:nvSpPr>
        <p:spPr/>
        <p:txBody>
          <a:bodyPr/>
          <a:lstStyle/>
          <a:p>
            <a:fld id="{48D382CB-472B-4402-8D3C-93FBB5C1B1AC}" type="slidenum">
              <a:rPr lang="en-IN" smtClean="0"/>
              <a:t>5</a:t>
            </a:fld>
            <a:endParaRPr lang="en-IN"/>
          </a:p>
        </p:txBody>
      </p:sp>
    </p:spTree>
    <p:extLst>
      <p:ext uri="{BB962C8B-B14F-4D97-AF65-F5344CB8AC3E}">
        <p14:creationId xmlns:p14="http://schemas.microsoft.com/office/powerpoint/2010/main" val="2072512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CA8A166-C9C2-212E-3376-4DAB78A26520}"/>
              </a:ext>
            </a:extLst>
          </p:cNvPr>
          <p:cNvSpPr>
            <a:spLocks/>
          </p:cNvSpPr>
          <p:nvPr/>
        </p:nvSpPr>
        <p:spPr>
          <a:xfrm>
            <a:off x="583728" y="1896694"/>
            <a:ext cx="6288462" cy="2657984"/>
          </a:xfrm>
          <a:prstGeom prst="rect">
            <a:avLst/>
          </a:prstGeom>
        </p:spPr>
        <p:txBody>
          <a:bodyPr/>
          <a:lstStyle/>
          <a:p>
            <a:pPr defTabSz="844906">
              <a:spcAft>
                <a:spcPts val="660"/>
              </a:spcAft>
            </a:pPr>
            <a:r>
              <a:rPr lang="en-US" sz="2400" b="1" kern="1200" dirty="0">
                <a:solidFill>
                  <a:schemeClr val="tx1"/>
                </a:solidFill>
                <a:latin typeface="+mn-lt"/>
                <a:ea typeface="+mn-ea"/>
                <a:cs typeface="+mn-cs"/>
              </a:rPr>
              <a:t>Downloading DEM files:</a:t>
            </a:r>
          </a:p>
          <a:p>
            <a:pPr defTabSz="844906">
              <a:spcAft>
                <a:spcPts val="660"/>
              </a:spcAft>
            </a:pPr>
            <a:endParaRPr lang="en-US" sz="1848" kern="1200" dirty="0">
              <a:solidFill>
                <a:schemeClr val="tx1"/>
              </a:solidFill>
              <a:latin typeface="+mn-lt"/>
              <a:ea typeface="+mn-ea"/>
              <a:cs typeface="+mn-cs"/>
            </a:endParaRPr>
          </a:p>
          <a:p>
            <a:pPr marL="422453" indent="-334442" defTabSz="844906">
              <a:spcAft>
                <a:spcPts val="660"/>
              </a:spcAft>
              <a:buSzPts val="2100"/>
              <a:buChar char="●"/>
            </a:pPr>
            <a:r>
              <a:rPr lang="en-US" sz="1848" kern="1200" dirty="0">
                <a:solidFill>
                  <a:schemeClr val="tx1"/>
                </a:solidFill>
                <a:latin typeface="+mn-lt"/>
                <a:ea typeface="+mn-ea"/>
                <a:cs typeface="+mn-cs"/>
              </a:rPr>
              <a:t>Login into USGS Earth Explorer.</a:t>
            </a:r>
          </a:p>
          <a:p>
            <a:pPr marL="422453" indent="-334442" defTabSz="844906">
              <a:spcAft>
                <a:spcPts val="660"/>
              </a:spcAft>
              <a:buSzPts val="2100"/>
              <a:buChar char="●"/>
            </a:pPr>
            <a:r>
              <a:rPr lang="en-US" sz="1848" kern="1200" dirty="0">
                <a:solidFill>
                  <a:schemeClr val="tx1"/>
                </a:solidFill>
                <a:latin typeface="+mn-lt"/>
                <a:ea typeface="+mn-ea"/>
                <a:cs typeface="+mn-cs"/>
              </a:rPr>
              <a:t>Select the required region of Interest using cursor.</a:t>
            </a:r>
          </a:p>
          <a:p>
            <a:pPr marL="422453" indent="-334442" defTabSz="844906">
              <a:spcAft>
                <a:spcPts val="660"/>
              </a:spcAft>
              <a:buSzPts val="2100"/>
              <a:buChar char="●"/>
            </a:pPr>
            <a:r>
              <a:rPr lang="en-US" sz="1848" kern="1200" dirty="0">
                <a:solidFill>
                  <a:schemeClr val="tx1"/>
                </a:solidFill>
                <a:latin typeface="+mn-lt"/>
                <a:ea typeface="+mn-ea"/>
                <a:cs typeface="+mn-cs"/>
              </a:rPr>
              <a:t>Go to datasets and click on the digital elevation then SRTM.</a:t>
            </a:r>
          </a:p>
          <a:p>
            <a:pPr marL="422453" indent="-334442" defTabSz="844906">
              <a:spcAft>
                <a:spcPts val="660"/>
              </a:spcAft>
              <a:buSzPts val="2100"/>
              <a:buChar char="●"/>
            </a:pPr>
            <a:r>
              <a:rPr lang="en-US" sz="1848" kern="1200" dirty="0">
                <a:solidFill>
                  <a:schemeClr val="tx1"/>
                </a:solidFill>
                <a:latin typeface="+mn-lt"/>
                <a:ea typeface="+mn-ea"/>
                <a:cs typeface="+mn-cs"/>
              </a:rPr>
              <a:t>Go to results and download the respective DEM files.</a:t>
            </a:r>
          </a:p>
          <a:p>
            <a:pPr>
              <a:spcAft>
                <a:spcPts val="600"/>
              </a:spcAft>
            </a:pPr>
            <a:endParaRPr lang="en-IN" dirty="0"/>
          </a:p>
        </p:txBody>
      </p:sp>
      <p:pic>
        <p:nvPicPr>
          <p:cNvPr id="22" name="Picture 21" descr="A group of logos of different companies&#10;&#10;Description automatically generated">
            <a:extLst>
              <a:ext uri="{FF2B5EF4-FFF2-40B4-BE49-F238E27FC236}">
                <a16:creationId xmlns:a16="http://schemas.microsoft.com/office/drawing/2014/main" id="{EFB868EA-8DD4-4000-E4B2-FAEA88DBA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1929" y="480060"/>
            <a:ext cx="4723320" cy="5897880"/>
          </a:xfrm>
          <a:prstGeom prst="rect">
            <a:avLst/>
          </a:prstGeom>
        </p:spPr>
      </p:pic>
      <p:sp>
        <p:nvSpPr>
          <p:cNvPr id="2" name="Slide Number Placeholder 1">
            <a:extLst>
              <a:ext uri="{FF2B5EF4-FFF2-40B4-BE49-F238E27FC236}">
                <a16:creationId xmlns:a16="http://schemas.microsoft.com/office/drawing/2014/main" id="{97B13176-7039-BA74-3C25-54C1AD761920}"/>
              </a:ext>
            </a:extLst>
          </p:cNvPr>
          <p:cNvSpPr>
            <a:spLocks noGrp="1"/>
          </p:cNvSpPr>
          <p:nvPr>
            <p:ph type="sldNum" sz="quarter" idx="12"/>
          </p:nvPr>
        </p:nvSpPr>
        <p:spPr/>
        <p:txBody>
          <a:bodyPr/>
          <a:lstStyle/>
          <a:p>
            <a:fld id="{48D382CB-472B-4402-8D3C-93FBB5C1B1AC}" type="slidenum">
              <a:rPr lang="en-IN" smtClean="0"/>
              <a:t>6</a:t>
            </a:fld>
            <a:endParaRPr lang="en-IN"/>
          </a:p>
        </p:txBody>
      </p:sp>
    </p:spTree>
    <p:extLst>
      <p:ext uri="{BB962C8B-B14F-4D97-AF65-F5344CB8AC3E}">
        <p14:creationId xmlns:p14="http://schemas.microsoft.com/office/powerpoint/2010/main" val="1566203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3E826-E899-6C82-E0D8-9B813FA656CA}"/>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Meta Data Of the Study Region:</a:t>
            </a:r>
          </a:p>
        </p:txBody>
      </p:sp>
      <p:pic>
        <p:nvPicPr>
          <p:cNvPr id="6" name="Picture 5" descr="A white table with numbers&#10;&#10;Description automatically generated with medium confidence">
            <a:extLst>
              <a:ext uri="{FF2B5EF4-FFF2-40B4-BE49-F238E27FC236}">
                <a16:creationId xmlns:a16="http://schemas.microsoft.com/office/drawing/2014/main" id="{DF662781-7630-E720-EC82-F07BC9B93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029" y="2766590"/>
            <a:ext cx="5131088" cy="273230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8ECC270-CF99-1A78-F34D-4F23CB942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83" y="2133827"/>
            <a:ext cx="4568949" cy="3997831"/>
          </a:xfrm>
          <a:prstGeom prst="rect">
            <a:avLst/>
          </a:prstGeom>
        </p:spPr>
      </p:pic>
      <p:sp>
        <p:nvSpPr>
          <p:cNvPr id="7" name="Slide Number Placeholder 6">
            <a:extLst>
              <a:ext uri="{FF2B5EF4-FFF2-40B4-BE49-F238E27FC236}">
                <a16:creationId xmlns:a16="http://schemas.microsoft.com/office/drawing/2014/main" id="{DE2C51E8-A9AE-06C8-28F5-BE00D18DB82D}"/>
              </a:ext>
            </a:extLst>
          </p:cNvPr>
          <p:cNvSpPr>
            <a:spLocks noGrp="1"/>
          </p:cNvSpPr>
          <p:nvPr>
            <p:ph type="sldNum" sz="quarter" idx="12"/>
          </p:nvPr>
        </p:nvSpPr>
        <p:spPr/>
        <p:txBody>
          <a:bodyPr/>
          <a:lstStyle/>
          <a:p>
            <a:fld id="{48D382CB-472B-4402-8D3C-93FBB5C1B1AC}" type="slidenum">
              <a:rPr lang="en-IN" smtClean="0"/>
              <a:t>7</a:t>
            </a:fld>
            <a:endParaRPr lang="en-IN"/>
          </a:p>
        </p:txBody>
      </p:sp>
    </p:spTree>
    <p:extLst>
      <p:ext uri="{BB962C8B-B14F-4D97-AF65-F5344CB8AC3E}">
        <p14:creationId xmlns:p14="http://schemas.microsoft.com/office/powerpoint/2010/main" val="3831852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mountains with a red square&#10;&#10;Description automatically generated">
            <a:extLst>
              <a:ext uri="{FF2B5EF4-FFF2-40B4-BE49-F238E27FC236}">
                <a16:creationId xmlns:a16="http://schemas.microsoft.com/office/drawing/2014/main" id="{65672ED1-8457-FEC4-A3E7-AE25C20B8ED0}"/>
              </a:ext>
            </a:extLst>
          </p:cNvPr>
          <p:cNvPicPr>
            <a:picLocks noChangeAspect="1"/>
          </p:cNvPicPr>
          <p:nvPr/>
        </p:nvPicPr>
        <p:blipFill rotWithShape="1">
          <a:blip r:embed="rId2">
            <a:extLst>
              <a:ext uri="{28A0092B-C50C-407E-A947-70E740481C1C}">
                <a14:useLocalDpi xmlns:a14="http://schemas.microsoft.com/office/drawing/2010/main" val="0"/>
              </a:ext>
            </a:extLst>
          </a:blip>
          <a:srcRect r="21375" b="-2"/>
          <a:stretch/>
        </p:blipFill>
        <p:spPr>
          <a:xfrm>
            <a:off x="4038599" y="10"/>
            <a:ext cx="8160026" cy="6875809"/>
          </a:xfrm>
          <a:prstGeom prst="rect">
            <a:avLst/>
          </a:prstGeom>
        </p:spPr>
      </p:pic>
      <p:sp>
        <p:nvSpPr>
          <p:cNvPr id="26" name="Freeform: Shape 2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7240D88-2C3E-C005-FB04-8AE6460CDFDB}"/>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Map of the Selected Region:</a:t>
            </a:r>
          </a:p>
        </p:txBody>
      </p:sp>
      <p:sp>
        <p:nvSpPr>
          <p:cNvPr id="7" name="Slide Number Placeholder 6">
            <a:extLst>
              <a:ext uri="{FF2B5EF4-FFF2-40B4-BE49-F238E27FC236}">
                <a16:creationId xmlns:a16="http://schemas.microsoft.com/office/drawing/2014/main" id="{4F2647BF-5C3B-A934-AD89-6ACB758733C1}"/>
              </a:ext>
            </a:extLst>
          </p:cNvPr>
          <p:cNvSpPr>
            <a:spLocks noGrp="1"/>
          </p:cNvSpPr>
          <p:nvPr>
            <p:ph type="sldNum" sz="quarter" idx="12"/>
          </p:nvPr>
        </p:nvSpPr>
        <p:spPr/>
        <p:txBody>
          <a:bodyPr/>
          <a:lstStyle/>
          <a:p>
            <a:fld id="{48D382CB-472B-4402-8D3C-93FBB5C1B1AC}" type="slidenum">
              <a:rPr lang="en-IN" smtClean="0"/>
              <a:t>8</a:t>
            </a:fld>
            <a:endParaRPr lang="en-IN"/>
          </a:p>
        </p:txBody>
      </p:sp>
    </p:spTree>
    <p:extLst>
      <p:ext uri="{BB962C8B-B14F-4D97-AF65-F5344CB8AC3E}">
        <p14:creationId xmlns:p14="http://schemas.microsoft.com/office/powerpoint/2010/main" val="214067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85A6E-B5E6-3E78-4D59-6F412998A62D}"/>
              </a:ext>
            </a:extLst>
          </p:cNvPr>
          <p:cNvSpPr>
            <a:spLocks noGrp="1"/>
          </p:cNvSpPr>
          <p:nvPr>
            <p:ph type="title"/>
          </p:nvPr>
        </p:nvSpPr>
        <p:spPr>
          <a:xfrm>
            <a:off x="1043631" y="809898"/>
            <a:ext cx="10173010" cy="1554480"/>
          </a:xfrm>
        </p:spPr>
        <p:txBody>
          <a:bodyPr anchor="ctr">
            <a:normAutofit/>
          </a:bodyPr>
          <a:lstStyle/>
          <a:p>
            <a:r>
              <a:rPr lang="en-IN" sz="4800"/>
              <a:t>SRTM 1 Arc-Second Global</a:t>
            </a:r>
          </a:p>
        </p:txBody>
      </p:sp>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Google Shape;76;p17">
            <a:extLst>
              <a:ext uri="{FF2B5EF4-FFF2-40B4-BE49-F238E27FC236}">
                <a16:creationId xmlns:a16="http://schemas.microsoft.com/office/drawing/2014/main" id="{0905F6FD-7C2B-135C-CFCE-D01850608AD0}"/>
              </a:ext>
            </a:extLst>
          </p:cNvPr>
          <p:cNvPicPr preferRelativeResize="0">
            <a:picLocks/>
          </p:cNvPicPr>
          <p:nvPr/>
        </p:nvPicPr>
        <p:blipFill>
          <a:blip r:embed="rId2">
            <a:alphaModFix/>
          </a:blip>
          <a:stretch>
            <a:fillRect/>
          </a:stretch>
        </p:blipFill>
        <p:spPr>
          <a:xfrm>
            <a:off x="2538055" y="3017519"/>
            <a:ext cx="3410819" cy="2838907"/>
          </a:xfrm>
          <a:prstGeom prst="rect">
            <a:avLst/>
          </a:prstGeom>
          <a:noFill/>
          <a:ln>
            <a:noFill/>
          </a:ln>
        </p:spPr>
      </p:pic>
      <p:pic>
        <p:nvPicPr>
          <p:cNvPr id="5" name="Content Placeholder 5" descr="A blue and white map&#10;&#10;Description automatically generated">
            <a:extLst>
              <a:ext uri="{FF2B5EF4-FFF2-40B4-BE49-F238E27FC236}">
                <a16:creationId xmlns:a16="http://schemas.microsoft.com/office/drawing/2014/main" id="{2E7384F3-0139-6B62-306B-C011E997E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74" y="3017519"/>
            <a:ext cx="3021714" cy="2838907"/>
          </a:xfrm>
          <a:prstGeom prst="rect">
            <a:avLst/>
          </a:prstGeom>
        </p:spPr>
      </p:pic>
      <p:sp>
        <p:nvSpPr>
          <p:cNvPr id="7" name="TextBox 6">
            <a:extLst>
              <a:ext uri="{FF2B5EF4-FFF2-40B4-BE49-F238E27FC236}">
                <a16:creationId xmlns:a16="http://schemas.microsoft.com/office/drawing/2014/main" id="{ED71ECC3-7A6C-2C9A-AA73-CB966FD5B7B3}"/>
              </a:ext>
            </a:extLst>
          </p:cNvPr>
          <p:cNvSpPr txBox="1"/>
          <p:nvPr/>
        </p:nvSpPr>
        <p:spPr>
          <a:xfrm>
            <a:off x="6677291" y="5945979"/>
            <a:ext cx="2972297" cy="294568"/>
          </a:xfrm>
          <a:prstGeom prst="rect">
            <a:avLst/>
          </a:prstGeom>
          <a:noFill/>
        </p:spPr>
        <p:txBody>
          <a:bodyPr wrap="square" rtlCol="0">
            <a:spAutoFit/>
          </a:bodyPr>
          <a:lstStyle/>
          <a:p>
            <a:pPr defTabSz="667512">
              <a:spcAft>
                <a:spcPts val="600"/>
              </a:spcAft>
            </a:pPr>
            <a:r>
              <a:rPr lang="en-IN" sz="1314" kern="1200">
                <a:solidFill>
                  <a:schemeClr val="tx1"/>
                </a:solidFill>
                <a:latin typeface="+mn-lt"/>
                <a:ea typeface="+mn-ea"/>
                <a:cs typeface="+mn-cs"/>
              </a:rPr>
              <a:t>           Entity ID: SRTM1N34E076V3</a:t>
            </a:r>
            <a:endParaRPr lang="en-IN"/>
          </a:p>
        </p:txBody>
      </p:sp>
      <p:sp>
        <p:nvSpPr>
          <p:cNvPr id="8" name="TextBox 7">
            <a:extLst>
              <a:ext uri="{FF2B5EF4-FFF2-40B4-BE49-F238E27FC236}">
                <a16:creationId xmlns:a16="http://schemas.microsoft.com/office/drawing/2014/main" id="{EE79E66A-17E7-7E42-F32D-0D804E000A2B}"/>
              </a:ext>
            </a:extLst>
          </p:cNvPr>
          <p:cNvSpPr txBox="1"/>
          <p:nvPr/>
        </p:nvSpPr>
        <p:spPr>
          <a:xfrm>
            <a:off x="3365882" y="5955700"/>
            <a:ext cx="2397015" cy="294568"/>
          </a:xfrm>
          <a:prstGeom prst="rect">
            <a:avLst/>
          </a:prstGeom>
          <a:noFill/>
        </p:spPr>
        <p:txBody>
          <a:bodyPr wrap="square" rtlCol="0">
            <a:spAutoFit/>
          </a:bodyPr>
          <a:lstStyle/>
          <a:p>
            <a:pPr defTabSz="667512">
              <a:spcAft>
                <a:spcPts val="600"/>
              </a:spcAft>
            </a:pPr>
            <a:r>
              <a:rPr lang="en-IN" sz="1314" kern="1200">
                <a:solidFill>
                  <a:schemeClr val="tx1"/>
                </a:solidFill>
                <a:latin typeface="+mn-lt"/>
                <a:ea typeface="+mn-ea"/>
                <a:cs typeface="+mn-cs"/>
              </a:rPr>
              <a:t>USGS User Interface</a:t>
            </a:r>
            <a:endParaRPr lang="en-IN"/>
          </a:p>
        </p:txBody>
      </p:sp>
      <p:sp>
        <p:nvSpPr>
          <p:cNvPr id="3" name="Slide Number Placeholder 2">
            <a:extLst>
              <a:ext uri="{FF2B5EF4-FFF2-40B4-BE49-F238E27FC236}">
                <a16:creationId xmlns:a16="http://schemas.microsoft.com/office/drawing/2014/main" id="{770744F0-598D-9DA8-2F20-1030837B0552}"/>
              </a:ext>
            </a:extLst>
          </p:cNvPr>
          <p:cNvSpPr>
            <a:spLocks noGrp="1"/>
          </p:cNvSpPr>
          <p:nvPr>
            <p:ph type="sldNum" sz="quarter" idx="12"/>
          </p:nvPr>
        </p:nvSpPr>
        <p:spPr/>
        <p:txBody>
          <a:bodyPr/>
          <a:lstStyle/>
          <a:p>
            <a:fld id="{48D382CB-472B-4402-8D3C-93FBB5C1B1AC}" type="slidenum">
              <a:rPr lang="en-IN" smtClean="0"/>
              <a:t>9</a:t>
            </a:fld>
            <a:endParaRPr lang="en-IN"/>
          </a:p>
        </p:txBody>
      </p:sp>
    </p:spTree>
    <p:extLst>
      <p:ext uri="{BB962C8B-B14F-4D97-AF65-F5344CB8AC3E}">
        <p14:creationId xmlns:p14="http://schemas.microsoft.com/office/powerpoint/2010/main" val="1979665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1159</TotalTime>
  <Words>2039</Words>
  <Application>Microsoft Office PowerPoint</Application>
  <PresentationFormat>Widescreen</PresentationFormat>
  <Paragraphs>245</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Aptos</vt:lpstr>
      <vt:lpstr>Aptos Display</vt:lpstr>
      <vt:lpstr>Arial</vt:lpstr>
      <vt:lpstr>Cambria Math</vt:lpstr>
      <vt:lpstr>Open Sans</vt:lpstr>
      <vt:lpstr>Roboto Slab</vt:lpstr>
      <vt:lpstr>Office Theme</vt:lpstr>
      <vt:lpstr>Watershed Analysis</vt:lpstr>
      <vt:lpstr>GROUP - 15</vt:lpstr>
      <vt:lpstr>What is a watershed? </vt:lpstr>
      <vt:lpstr>Watershed analysis</vt:lpstr>
      <vt:lpstr>Components of Watershed </vt:lpstr>
      <vt:lpstr>PowerPoint Presentation</vt:lpstr>
      <vt:lpstr>Meta Data Of the Study Region:</vt:lpstr>
      <vt:lpstr>Map of the Selected Region:</vt:lpstr>
      <vt:lpstr>SRTM 1 Arc-Second Global</vt:lpstr>
      <vt:lpstr>Projections </vt:lpstr>
      <vt:lpstr>Projections </vt:lpstr>
      <vt:lpstr>Filling sinks in DEM</vt:lpstr>
      <vt:lpstr>Steps Involved</vt:lpstr>
      <vt:lpstr>Fill sinks(Wang &amp; Liu) Window </vt:lpstr>
      <vt:lpstr>Strahler stream order</vt:lpstr>
      <vt:lpstr>Steps Involved</vt:lpstr>
      <vt:lpstr>Strahler Order Window</vt:lpstr>
      <vt:lpstr>Output </vt:lpstr>
      <vt:lpstr>Fixing Threshold on stream order </vt:lpstr>
      <vt:lpstr>Raster Calculator Window</vt:lpstr>
      <vt:lpstr>Output Layer </vt:lpstr>
      <vt:lpstr>Deriving watershed boundary</vt:lpstr>
      <vt:lpstr>Upslope Area Window </vt:lpstr>
      <vt:lpstr>Output Layer </vt:lpstr>
      <vt:lpstr>Deriving Channel Network</vt:lpstr>
      <vt:lpstr>Output Layer</vt:lpstr>
      <vt:lpstr>Clipping the Channel Network</vt:lpstr>
      <vt:lpstr>Delineated watershed using DEM data</vt:lpstr>
      <vt:lpstr>Catchment Area Calculation </vt:lpstr>
      <vt:lpstr>Field calculator window</vt:lpstr>
      <vt:lpstr>Result </vt:lpstr>
      <vt:lpstr>Total stream length calculation</vt:lpstr>
      <vt:lpstr>Dissolve Window</vt:lpstr>
      <vt:lpstr>Result </vt:lpstr>
      <vt:lpstr>Drainage density </vt:lpstr>
      <vt:lpstr>Drainage density calculation</vt:lpstr>
      <vt:lpstr>Intersection Window</vt:lpstr>
      <vt:lpstr>Result </vt:lpstr>
      <vt:lpstr>Bifurcation ratio</vt:lpstr>
      <vt:lpstr>Bifurcation ratio calculation</vt:lpstr>
      <vt:lpstr>Generating the Histogram</vt:lpstr>
      <vt:lpstr>Statistics by categories window</vt:lpstr>
      <vt:lpstr>Bifurcation ratio calculation</vt:lpstr>
      <vt:lpstr>Results </vt:lpstr>
      <vt:lpstr>Comments on the catchment based on above results</vt:lpstr>
      <vt:lpstr>Individual Contribution:</vt:lpstr>
      <vt:lpstr>Application of Watershed Analysis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Watershed Analysis</dc:title>
  <dc:creator>ankit ankit</dc:creator>
  <cp:lastModifiedBy>ankit ankit</cp:lastModifiedBy>
  <cp:revision>12</cp:revision>
  <dcterms:created xsi:type="dcterms:W3CDTF">2024-04-29T09:44:11Z</dcterms:created>
  <dcterms:modified xsi:type="dcterms:W3CDTF">2024-05-01T06:26:57Z</dcterms:modified>
</cp:coreProperties>
</file>